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7" r:id="rId1"/>
    <p:sldMasterId id="2147483711" r:id="rId2"/>
  </p:sldMasterIdLst>
  <p:notesMasterIdLst>
    <p:notesMasterId r:id="rId56"/>
  </p:notesMasterIdLst>
  <p:handoutMasterIdLst>
    <p:handoutMasterId r:id="rId57"/>
  </p:handoutMasterIdLst>
  <p:sldIdLst>
    <p:sldId id="683" r:id="rId3"/>
    <p:sldId id="777" r:id="rId4"/>
    <p:sldId id="790" r:id="rId5"/>
    <p:sldId id="801" r:id="rId6"/>
    <p:sldId id="802" r:id="rId7"/>
    <p:sldId id="811" r:id="rId8"/>
    <p:sldId id="810" r:id="rId9"/>
    <p:sldId id="814" r:id="rId10"/>
    <p:sldId id="812" r:id="rId11"/>
    <p:sldId id="813" r:id="rId12"/>
    <p:sldId id="815" r:id="rId13"/>
    <p:sldId id="816" r:id="rId14"/>
    <p:sldId id="819" r:id="rId15"/>
    <p:sldId id="817" r:id="rId16"/>
    <p:sldId id="818" r:id="rId17"/>
    <p:sldId id="820" r:id="rId18"/>
    <p:sldId id="822" r:id="rId19"/>
    <p:sldId id="821" r:id="rId20"/>
    <p:sldId id="823" r:id="rId21"/>
    <p:sldId id="825" r:id="rId22"/>
    <p:sldId id="803" r:id="rId23"/>
    <p:sldId id="804" r:id="rId24"/>
    <p:sldId id="805" r:id="rId25"/>
    <p:sldId id="806" r:id="rId26"/>
    <p:sldId id="807" r:id="rId27"/>
    <p:sldId id="808" r:id="rId28"/>
    <p:sldId id="809" r:id="rId29"/>
    <p:sldId id="778" r:id="rId30"/>
    <p:sldId id="779" r:id="rId31"/>
    <p:sldId id="688" r:id="rId32"/>
    <p:sldId id="689" r:id="rId33"/>
    <p:sldId id="714" r:id="rId34"/>
    <p:sldId id="690" r:id="rId35"/>
    <p:sldId id="691" r:id="rId36"/>
    <p:sldId id="773" r:id="rId37"/>
    <p:sldId id="694" r:id="rId38"/>
    <p:sldId id="772" r:id="rId39"/>
    <p:sldId id="695" r:id="rId40"/>
    <p:sldId id="780" r:id="rId41"/>
    <p:sldId id="781" r:id="rId42"/>
    <p:sldId id="776" r:id="rId43"/>
    <p:sldId id="696" r:id="rId44"/>
    <p:sldId id="697" r:id="rId45"/>
    <p:sldId id="782" r:id="rId46"/>
    <p:sldId id="716" r:id="rId47"/>
    <p:sldId id="828" r:id="rId48"/>
    <p:sldId id="746" r:id="rId49"/>
    <p:sldId id="783" r:id="rId50"/>
    <p:sldId id="784" r:id="rId51"/>
    <p:sldId id="787" r:id="rId52"/>
    <p:sldId id="788" r:id="rId53"/>
    <p:sldId id="827" r:id="rId54"/>
    <p:sldId id="789" r:id="rId55"/>
  </p:sldIdLst>
  <p:sldSz cx="12192000" cy="6858000"/>
  <p:notesSz cx="7315200" cy="9601200"/>
  <p:embeddedFontLst>
    <p:embeddedFont>
      <p:font typeface="Calibri" panose="020F0502020204030204" pitchFamily="34" charset="0"/>
      <p:regular r:id="rId58"/>
      <p:bold r:id="rId59"/>
      <p:italic r:id="rId60"/>
      <p:boldItalic r:id="rId61"/>
    </p:embeddedFont>
    <p:embeddedFont>
      <p:font typeface="Tahoma" panose="020B0604030504040204" pitchFamily="34" charset="0"/>
      <p:regular r:id="rId62"/>
      <p:bold r:id="rId63"/>
    </p:embeddedFont>
  </p:embeddedFontLst>
  <p:custDataLst>
    <p:tags r:id="rId6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00"/>
    <a:srgbClr val="3333FF"/>
    <a:srgbClr val="FF7C80"/>
    <a:srgbClr val="FF3300"/>
    <a:srgbClr val="CC00CC"/>
    <a:srgbClr val="6699FF"/>
    <a:srgbClr val="CC99FF"/>
    <a:srgbClr val="BC6A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7" autoAdjust="0"/>
    <p:restoredTop sz="70104" autoAdjust="0"/>
  </p:normalViewPr>
  <p:slideViewPr>
    <p:cSldViewPr>
      <p:cViewPr varScale="1">
        <p:scale>
          <a:sx n="111" d="100"/>
          <a:sy n="111" d="100"/>
        </p:scale>
        <p:origin x="2166" y="102"/>
      </p:cViewPr>
      <p:guideLst>
        <p:guide orient="horz" pos="2160"/>
        <p:guide pos="2880"/>
      </p:guideLst>
    </p:cSldViewPr>
  </p:slideViewPr>
  <p:outlineViewPr>
    <p:cViewPr>
      <p:scale>
        <a:sx n="33" d="100"/>
        <a:sy n="33" d="100"/>
      </p:scale>
      <p:origin x="0" y="10530"/>
    </p:cViewPr>
  </p:outlineViewPr>
  <p:notesTextViewPr>
    <p:cViewPr>
      <p:scale>
        <a:sx n="100" d="100"/>
        <a:sy n="100" d="100"/>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defTabSz="966648">
              <a:defRPr sz="1300"/>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algn="r" defTabSz="966648">
              <a:defRPr sz="1300"/>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defTabSz="966648">
              <a:defRPr sz="1300"/>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algn="r" defTabSz="966648">
              <a:defRPr sz="1300"/>
            </a:lvl1pPr>
          </a:lstStyle>
          <a:p>
            <a:pPr>
              <a:defRPr/>
            </a:pPr>
            <a:fld id="{40A87C3F-4796-4B58-9C97-2B19FA96FEB8}" type="slidenum">
              <a:rPr lang="en-US"/>
              <a:pPr>
                <a:defRPr/>
              </a:pPr>
              <a:t>‹#›</a:t>
            </a:fld>
            <a:endParaRPr lang="en-US"/>
          </a:p>
        </p:txBody>
      </p:sp>
    </p:spTree>
    <p:extLst>
      <p:ext uri="{BB962C8B-B14F-4D97-AF65-F5344CB8AC3E}">
        <p14:creationId xmlns:p14="http://schemas.microsoft.com/office/powerpoint/2010/main" val="123591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defTabSz="966648">
              <a:defRPr sz="1300"/>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algn="r" defTabSz="966648">
              <a:defRPr sz="1300"/>
            </a:lvl1pPr>
          </a:lstStyle>
          <a:p>
            <a:pPr>
              <a:defRPr/>
            </a:pPr>
            <a:endParaRPr lang="en-US"/>
          </a:p>
        </p:txBody>
      </p:sp>
      <p:sp>
        <p:nvSpPr>
          <p:cNvPr id="307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defTabSz="966648">
              <a:defRPr sz="1300"/>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algn="r" defTabSz="966648">
              <a:defRPr sz="1300"/>
            </a:lvl1pPr>
          </a:lstStyle>
          <a:p>
            <a:pPr>
              <a:defRPr/>
            </a:pPr>
            <a:fld id="{7298C43B-97A5-46F4-BA3E-6687F8D44E71}" type="slidenum">
              <a:rPr lang="en-US"/>
              <a:pPr>
                <a:defRPr/>
              </a:pPr>
              <a:t>‹#›</a:t>
            </a:fld>
            <a:endParaRPr lang="en-US"/>
          </a:p>
        </p:txBody>
      </p:sp>
    </p:spTree>
    <p:extLst>
      <p:ext uri="{BB962C8B-B14F-4D97-AF65-F5344CB8AC3E}">
        <p14:creationId xmlns:p14="http://schemas.microsoft.com/office/powerpoint/2010/main" val="3545746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298C43B-97A5-46F4-BA3E-6687F8D44E71}" type="slidenum">
              <a:rPr lang="en-US" smtClean="0"/>
              <a:pPr>
                <a:defRPr/>
              </a:pPr>
              <a:t>2</a:t>
            </a:fld>
            <a:endParaRPr lang="en-US"/>
          </a:p>
        </p:txBody>
      </p:sp>
    </p:spTree>
    <p:extLst>
      <p:ext uri="{BB962C8B-B14F-4D97-AF65-F5344CB8AC3E}">
        <p14:creationId xmlns:p14="http://schemas.microsoft.com/office/powerpoint/2010/main" val="1125684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457200" y="720725"/>
            <a:ext cx="6400800" cy="3600450"/>
          </a:xfrm>
          <a:ln/>
        </p:spPr>
      </p:sp>
      <p:sp>
        <p:nvSpPr>
          <p:cNvPr id="93187" name="Rectangle 3"/>
          <p:cNvSpPr>
            <a:spLocks noGrp="1" noChangeArrowheads="1"/>
          </p:cNvSpPr>
          <p:nvPr>
            <p:ph type="body" idx="1"/>
          </p:nvPr>
        </p:nvSpPr>
        <p:spPr>
          <a:noFill/>
          <a:ln w="9525"/>
        </p:spPr>
        <p:txBody>
          <a:bodyPr/>
          <a:lstStyle/>
          <a:p>
            <a:r>
              <a:rPr lang="en-US" dirty="0"/>
              <a:t>Height differential of terrain.</a:t>
            </a:r>
          </a:p>
          <a:p>
            <a:r>
              <a:rPr lang="en-US" dirty="0"/>
              <a:t>Gradient of terrain around each foot.</a:t>
            </a:r>
          </a:p>
          <a:p>
            <a:r>
              <a:rPr lang="en-US" dirty="0"/>
              <a:t>Height differential between feet.</a:t>
            </a:r>
          </a:p>
          <a:p>
            <a:r>
              <a:rPr lang="en-US" dirty="0"/>
              <a:t>…  (25 features total for our setup)</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a:t>
            </a:r>
            <a:r>
              <a:rPr lang="en-US" dirty="0" err="1"/>
              <a:t>www.wired.com</a:t>
            </a:r>
            <a:r>
              <a:rPr lang="en-US" dirty="0"/>
              <a:t>/</a:t>
            </a:r>
            <a:r>
              <a:rPr lang="en-US" dirty="0" err="1"/>
              <a:t>dangerroom</a:t>
            </a:r>
            <a:r>
              <a:rPr lang="en-US" dirty="0"/>
              <a:t>/2012/10/</a:t>
            </a:r>
            <a:r>
              <a:rPr lang="en-US" dirty="0" err="1"/>
              <a:t>darpa</a:t>
            </a:r>
            <a:r>
              <a:rPr lang="en-US" dirty="0"/>
              <a:t>-rescue-robot/</a:t>
            </a:r>
          </a:p>
        </p:txBody>
      </p:sp>
      <p:sp>
        <p:nvSpPr>
          <p:cNvPr id="4" name="Slide Number Placeholder 3"/>
          <p:cNvSpPr>
            <a:spLocks noGrp="1"/>
          </p:cNvSpPr>
          <p:nvPr>
            <p:ph type="sldNum" sz="quarter" idx="10"/>
          </p:nvPr>
        </p:nvSpPr>
        <p:spPr/>
        <p:txBody>
          <a:bodyPr/>
          <a:lstStyle/>
          <a:p>
            <a:pPr>
              <a:defRPr/>
            </a:pPr>
            <a:fld id="{7298C43B-97A5-46F4-BA3E-6687F8D44E71}" type="slidenum">
              <a:rPr lang="en-US" smtClean="0"/>
              <a:pPr>
                <a:defRPr/>
              </a:pPr>
              <a:t>51</a:t>
            </a:fld>
            <a:endParaRPr lang="en-US"/>
          </a:p>
        </p:txBody>
      </p:sp>
    </p:spTree>
    <p:extLst>
      <p:ext uri="{BB962C8B-B14F-4D97-AF65-F5344CB8AC3E}">
        <p14:creationId xmlns:p14="http://schemas.microsoft.com/office/powerpoint/2010/main" val="151950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298C43B-97A5-46F4-BA3E-6687F8D44E71}" type="slidenum">
              <a:rPr lang="en-US" smtClean="0"/>
              <a:pPr>
                <a:defRPr/>
              </a:pPr>
              <a:t>24</a:t>
            </a:fld>
            <a:endParaRPr lang="en-US"/>
          </a:p>
        </p:txBody>
      </p:sp>
    </p:spTree>
    <p:extLst>
      <p:ext uri="{BB962C8B-B14F-4D97-AF65-F5344CB8AC3E}">
        <p14:creationId xmlns:p14="http://schemas.microsoft.com/office/powerpoint/2010/main" val="229701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298C43B-97A5-46F4-BA3E-6687F8D44E71}" type="slidenum">
              <a:rPr lang="en-US" smtClean="0"/>
              <a:pPr>
                <a:defRPr/>
              </a:pPr>
              <a:t>25</a:t>
            </a:fld>
            <a:endParaRPr lang="en-US"/>
          </a:p>
        </p:txBody>
      </p:sp>
    </p:spTree>
    <p:extLst>
      <p:ext uri="{BB962C8B-B14F-4D97-AF65-F5344CB8AC3E}">
        <p14:creationId xmlns:p14="http://schemas.microsoft.com/office/powerpoint/2010/main" val="229701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298C43B-97A5-46F4-BA3E-6687F8D44E71}" type="slidenum">
              <a:rPr lang="en-US" smtClean="0"/>
              <a:pPr>
                <a:defRPr/>
              </a:pPr>
              <a:t>26</a:t>
            </a:fld>
            <a:endParaRPr lang="en-US"/>
          </a:p>
        </p:txBody>
      </p:sp>
    </p:spTree>
    <p:extLst>
      <p:ext uri="{BB962C8B-B14F-4D97-AF65-F5344CB8AC3E}">
        <p14:creationId xmlns:p14="http://schemas.microsoft.com/office/powerpoint/2010/main" val="2297014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298C43B-97A5-46F4-BA3E-6687F8D44E71}" type="slidenum">
              <a:rPr lang="en-US" smtClean="0"/>
              <a:pPr>
                <a:defRPr/>
              </a:pPr>
              <a:t>27</a:t>
            </a:fld>
            <a:endParaRPr lang="en-US"/>
          </a:p>
        </p:txBody>
      </p:sp>
    </p:spTree>
    <p:extLst>
      <p:ext uri="{BB962C8B-B14F-4D97-AF65-F5344CB8AC3E}">
        <p14:creationId xmlns:p14="http://schemas.microsoft.com/office/powerpoint/2010/main" val="229701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55000" lnSpcReduction="20000"/>
          </a:bodyPr>
          <a:lstStyle/>
          <a:p>
            <a:r>
              <a:rPr lang="en-US" dirty="0"/>
              <a:t>The helicopter is controlled via a</a:t>
            </a:r>
          </a:p>
          <a:p>
            <a:r>
              <a:rPr lang="en-US" dirty="0"/>
              <a:t>4-dimensional action space:</a:t>
            </a:r>
          </a:p>
          <a:p>
            <a:r>
              <a:rPr lang="en-US" dirty="0"/>
              <a:t>\begin{enumerate}</a:t>
            </a:r>
          </a:p>
          <a:p>
            <a:r>
              <a:rPr lang="en-US" dirty="0"/>
              <a:t>\item The latitudinal (left-right) and longitudinal</a:t>
            </a:r>
          </a:p>
          <a:p>
            <a:r>
              <a:rPr lang="en-US" dirty="0"/>
              <a:t>(front-back) cyclic pitch controls. They are also often referred to</a:t>
            </a:r>
          </a:p>
          <a:p>
            <a:r>
              <a:rPr lang="en-US" dirty="0"/>
              <a:t>by elevator and aileron. They change the pitch angle of</a:t>
            </a:r>
          </a:p>
          <a:p>
            <a:r>
              <a:rPr lang="en-US" dirty="0"/>
              <a:t>the main rotor throughout each cycle and can thereby cause the</a:t>
            </a:r>
          </a:p>
          <a:p>
            <a:r>
              <a:rPr lang="en-US" dirty="0"/>
              <a:t>helicopter to pitch forward/backwards or to roll sideways. By</a:t>
            </a:r>
          </a:p>
          <a:p>
            <a:r>
              <a:rPr lang="en-US" dirty="0"/>
              <a:t>pitching and rolling the helicopter, the pilot can affect the</a:t>
            </a:r>
          </a:p>
          <a:p>
            <a:r>
              <a:rPr lang="en-US" dirty="0"/>
              <a:t>direction of the main thrust, and hence the direction in which the</a:t>
            </a:r>
          </a:p>
          <a:p>
            <a:r>
              <a:rPr lang="en-US" dirty="0"/>
              <a:t>helicopter moves</a:t>
            </a:r>
          </a:p>
          <a:p>
            <a:r>
              <a:rPr lang="en-US" dirty="0"/>
              <a:t>\footnote{In a bit more detail: the main rotor pitch angle </a:t>
            </a:r>
          </a:p>
          <a:p>
            <a:r>
              <a:rPr lang="en-US" dirty="0"/>
              <a:t>can be expressed as $u_4 + u_1 \sin \theta + u_2 \</a:t>
            </a:r>
            <a:r>
              <a:rPr lang="en-US" dirty="0" err="1"/>
              <a:t>cos</a:t>
            </a:r>
            <a:r>
              <a:rPr lang="en-US" dirty="0"/>
              <a:t> \theta$ where $\theta$ is the phase of the main rotor in its rotation around the vertical axis of the helicopter. The pitch angle of the main rotor affects the force generated by the main rotor, which, through the main rotor hub and shaft, result in pitch and roll moments on the helicopter.}%</a:t>
            </a:r>
          </a:p>
          <a:p>
            <a:r>
              <a:rPr lang="en-US" dirty="0"/>
              <a:t>%</a:t>
            </a:r>
          </a:p>
          <a:p>
            <a:r>
              <a:rPr lang="en-US" dirty="0"/>
              <a:t>\item $\action_3$: </a:t>
            </a:r>
          </a:p>
          <a:p>
            <a:r>
              <a:rPr lang="en-US" dirty="0"/>
              <a:t>The yaw rate input commands a reference yaw rate (rotation rate of the helicopter about its vertical axis) to an on-board control system. The on-board control system runs a PID controller which controls the tail rotor pitch, which in turn changes tail rotor</a:t>
            </a:r>
          </a:p>
          <a:p>
            <a:r>
              <a:rPr lang="en-US" dirty="0"/>
              <a:t>thrust, which in turn---as the tail rotor is offset from the center of gravity of the helicopter---results in controlling the rotation of the helicopter about its vertical axis. The on-board control system uses a Futaba gyro to sense the helicopter's yaw rate.</a:t>
            </a:r>
          </a:p>
          <a:p>
            <a:r>
              <a:rPr lang="en-US" dirty="0"/>
              <a:t> %</a:t>
            </a:r>
          </a:p>
          <a:p>
            <a:r>
              <a:rPr lang="en-US" dirty="0"/>
              <a:t>\item $\action_4$: The main rotor collective pitch control changes the</a:t>
            </a:r>
          </a:p>
          <a:p>
            <a:r>
              <a:rPr lang="en-US" dirty="0"/>
              <a:t>pitch angle of the main rotor's blades, by rotating the blades</a:t>
            </a:r>
          </a:p>
          <a:p>
            <a:r>
              <a:rPr lang="en-US" dirty="0"/>
              <a:t>around an axis that runs along the length of the blade. The</a:t>
            </a:r>
          </a:p>
          <a:p>
            <a:r>
              <a:rPr lang="en-US" dirty="0"/>
              <a:t>resulting amount of upward thrust (generally) increases with this</a:t>
            </a:r>
          </a:p>
          <a:p>
            <a:r>
              <a:rPr lang="en-US" dirty="0"/>
              <a:t>pitch angle; thus this control affects the main rotor's thrust.</a:t>
            </a:r>
          </a:p>
          <a:p>
            <a:r>
              <a:rPr lang="en-US" dirty="0"/>
              <a:t>%</a:t>
            </a:r>
          </a:p>
          <a:p>
            <a:r>
              <a:rPr lang="en-US" dirty="0"/>
              <a:t>\end{enumerate}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GPS does not work when flying upside down … [except when sustained upside down for a long time, then it re-acquires</a:t>
            </a:r>
            <a:r>
              <a:rPr lang="en-US" baseline="0" dirty="0"/>
              <a:t> lock to the satellite signals]</a:t>
            </a:r>
          </a:p>
          <a:p>
            <a:endParaRPr lang="en-US" baseline="0" dirty="0"/>
          </a:p>
          <a:p>
            <a:r>
              <a:rPr lang="en-US" baseline="0" dirty="0"/>
              <a:t>Inertial unit measures: 3-axis gyro (angular rates), 3-axis magnetometer (=3D compass), 3-axis accelerometer (accelerometer measures zero in free-fall --- in other words: it measures gravity + acceleration </a:t>
            </a:r>
            <a:r>
              <a:rPr lang="en-US" baseline="0" dirty="0" err="1"/>
              <a:t>w.r.t</a:t>
            </a:r>
            <a:r>
              <a:rPr lang="en-US" baseline="0" dirty="0"/>
              <a:t>. earth fixed frame; hence when a helicopter is hovering, it roughly measures the gravity vector)</a:t>
            </a:r>
          </a:p>
          <a:p>
            <a:endParaRPr lang="en-US" baseline="0" dirty="0"/>
          </a:p>
          <a:p>
            <a:r>
              <a:rPr lang="en-US" baseline="0" dirty="0" err="1"/>
              <a:t>Mag</a:t>
            </a:r>
            <a:r>
              <a:rPr lang="en-US" baseline="0" dirty="0"/>
              <a:t> and </a:t>
            </a:r>
            <a:r>
              <a:rPr lang="en-US" baseline="0" dirty="0" err="1"/>
              <a:t>accel</a:t>
            </a:r>
            <a:r>
              <a:rPr lang="en-US" baseline="0" dirty="0"/>
              <a:t> give orientation information</a:t>
            </a:r>
          </a:p>
          <a:p>
            <a:r>
              <a:rPr lang="en-US" baseline="0" dirty="0"/>
              <a:t>Gyro derivative of orientation</a:t>
            </a:r>
          </a:p>
          <a:p>
            <a:endParaRPr lang="en-US" baseline="0"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\phi,</a:t>
            </a:r>
            <a:r>
              <a:rPr lang="en-US" baseline="0" dirty="0"/>
              <a:t> \theta, \psi: roll, pitch, yaw angles</a:t>
            </a:r>
          </a:p>
          <a:p>
            <a:r>
              <a:rPr lang="en-US" baseline="0" dirty="0"/>
              <a:t>P, q, r: roll rate, pitch rate, yaw rate --- these are the angular rates expressed in a coordinate frame attached to the helicopter [they are not equal to \dot{\phi} etc.]</a:t>
            </a:r>
          </a:p>
          <a:p>
            <a:r>
              <a:rPr lang="en-US" baseline="0" dirty="0" err="1"/>
              <a:t>N,e,d</a:t>
            </a:r>
            <a:r>
              <a:rPr lang="en-US" baseline="0" dirty="0"/>
              <a:t>: north east down coordinates</a:t>
            </a:r>
          </a:p>
          <a:p>
            <a:r>
              <a:rPr lang="en-US" baseline="0" dirty="0" err="1"/>
              <a:t>U,v,w</a:t>
            </a:r>
            <a:r>
              <a:rPr lang="en-US" baseline="0" dirty="0"/>
              <a:t>: velocity in a coordinate frame attached to the helicopter: forward, sideways, downward</a:t>
            </a:r>
            <a:endParaRPr lang="en-US" dirty="0"/>
          </a:p>
          <a:p>
            <a:endParaRPr lang="en-US" dirty="0"/>
          </a:p>
          <a:p>
            <a:r>
              <a:rPr lang="en-US" dirty="0"/>
              <a:t>Why controlling pitch angle?  Combination of reasons:</a:t>
            </a:r>
          </a:p>
          <a:p>
            <a:endParaRPr lang="en-US" dirty="0"/>
          </a:p>
          <a:p>
            <a:r>
              <a:rPr lang="en-US" dirty="0"/>
              <a:t>RC</a:t>
            </a:r>
            <a:r>
              <a:rPr lang="en-US" baseline="0" dirty="0"/>
              <a:t> scale: much faster reaction  [compared to spinning up down an engine + the range of an engine is usually limited, so would need variable transmission for wide variation of thrust]</a:t>
            </a:r>
          </a:p>
          <a:p>
            <a:endParaRPr lang="en-US" baseline="0" dirty="0"/>
          </a:p>
          <a:p>
            <a:r>
              <a:rPr lang="en-US" baseline="0" dirty="0"/>
              <a:t>Full scale: much faster reaction + otherwise helicopter would fall apart [i.e., variable rotor speed would mean variable frequencies of vibrations induced by the rotor, which would mean you’d have to build a mechanical system with no resonance frequencies anywhere in that range, this is really hard (perhaps impossible)]</a:t>
            </a:r>
          </a:p>
          <a:p>
            <a:endParaRPr lang="en-US"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a:xfrm>
            <a:off x="4143375" y="9120189"/>
            <a:ext cx="3170238" cy="479425"/>
          </a:xfrm>
          <a:prstGeom prst="rect">
            <a:avLst/>
          </a:prstGeom>
        </p:spPr>
        <p:txBody>
          <a:bodyPr lIns="91429" tIns="45714" rIns="91429" bIns="45714"/>
          <a:lstStyle/>
          <a:p>
            <a:pPr>
              <a:defRPr/>
            </a:pPr>
            <a:fld id="{50999AE5-5F58-4FF3-A30F-92B5BC0A8477}" type="slidenum">
              <a:rPr lang="en-US" smtClean="0">
                <a:solidFill>
                  <a:prstClr val="black"/>
                </a:solidFill>
              </a:rPr>
              <a:pPr>
                <a:defRPr/>
              </a:pPr>
              <a:t>33</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xfrm>
            <a:off x="4142963" y="9119173"/>
            <a:ext cx="3170582" cy="480388"/>
          </a:xfrm>
          <a:prstGeom prst="rect">
            <a:avLst/>
          </a:prstGeom>
          <a:noFill/>
        </p:spPr>
        <p:txBody>
          <a:bodyPr/>
          <a:lstStyle/>
          <a:p>
            <a:fld id="{B62E8794-B72B-4188-B816-22EC9B2CD8DE}" type="slidenum">
              <a:rPr lang="en-US" smtClean="0"/>
              <a:pPr/>
              <a:t>38</a:t>
            </a:fld>
            <a:endParaRPr lang="en-US"/>
          </a:p>
        </p:txBody>
      </p:sp>
      <p:sp>
        <p:nvSpPr>
          <p:cNvPr id="32771" name="Rectangle 2"/>
          <p:cNvSpPr>
            <a:spLocks noGrp="1" noRot="1" noChangeAspect="1" noChangeArrowheads="1" noTextEdit="1"/>
          </p:cNvSpPr>
          <p:nvPr>
            <p:ph type="sldImg"/>
          </p:nvPr>
        </p:nvSpPr>
        <p:spPr>
          <a:xfrm>
            <a:off x="457200" y="720725"/>
            <a:ext cx="6400800" cy="3600450"/>
          </a:xfrm>
          <a:ln/>
        </p:spPr>
      </p:sp>
      <p:sp>
        <p:nvSpPr>
          <p:cNvPr id="32772" name="Rectangle 3"/>
          <p:cNvSpPr>
            <a:spLocks noGrp="1" noChangeArrowheads="1"/>
          </p:cNvSpPr>
          <p:nvPr>
            <p:ph type="body" idx="1"/>
          </p:nvPr>
        </p:nvSpPr>
        <p:spPr>
          <a:noFill/>
          <a:ln/>
        </p:spPr>
        <p:txBody>
          <a:bodyPr/>
          <a:lstStyle/>
          <a:p>
            <a:pPr eaLnBrk="1" hangingPunct="1"/>
            <a:r>
              <a:rPr lang="en-US"/>
              <a:t>To address these problems, we’re first going to propose a generative model for the expert’s suboptimal demonstrations.</a:t>
            </a:r>
          </a:p>
          <a:p>
            <a:pPr eaLnBrk="1" hangingPunct="1"/>
            <a:endParaRPr lang="en-US"/>
          </a:p>
          <a:p>
            <a:pPr eaLnBrk="1" hangingPunct="1"/>
            <a:r>
              <a:rPr lang="en-US"/>
              <a:t>We assume that that is some “hidden” intended trajectory, represented here by the variables ‘z’</a:t>
            </a:r>
          </a:p>
          <a:p>
            <a:pPr eaLnBrk="1" hangingPunct="1"/>
            <a:r>
              <a:rPr lang="en-US"/>
              <a:t>(1)    and that this trajectory follows a nonlinear dynamical system with gaussian noise.</a:t>
            </a:r>
          </a:p>
          <a:p>
            <a:pPr eaLnBrk="1" hangingPunct="1"/>
            <a:endParaRPr lang="en-US"/>
          </a:p>
          <a:p>
            <a:pPr eaLnBrk="1" hangingPunct="1"/>
            <a:r>
              <a:rPr lang="en-US"/>
              <a:t>(2) We also have a sequence of states from each expert demonstration, which we model as independent observations of one of the hidden trajectory states.</a:t>
            </a:r>
          </a:p>
          <a:p>
            <a:pPr eaLnBrk="1" hangingPunct="1"/>
            <a:endParaRPr lang="en-US"/>
          </a:p>
          <a:p>
            <a:pPr eaLnBrk="1" hangingPunct="1"/>
            <a:r>
              <a:rPr lang="en-US"/>
              <a:t>(3) Unfortunately, we don’t know _which_ hidden state corresponds to each of the demonstration states because the demonstrations occur at different rates.</a:t>
            </a:r>
          </a:p>
          <a:p>
            <a:pPr eaLnBrk="1" hangingPunct="1"/>
            <a:r>
              <a:rPr lang="en-US"/>
              <a:t>So, we assume that there is some unknown set of time indices, the taus, that match these observations to the hidden states.</a:t>
            </a:r>
          </a:p>
          <a:p>
            <a:pPr eaLnBrk="1" hangingPunct="1"/>
            <a:r>
              <a:rPr lang="en-US"/>
              <a:t>For instance, y1 could be an observation of z1, z2, or z3.  And the variable tau1 tells us which of these is the case.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01125" name="Rectangle 5"/>
          <p:cNvSpPr>
            <a:spLocks noGrp="1" noChangeArrowheads="1"/>
          </p:cNvSpPr>
          <p:nvPr>
            <p:ph type="ctrTitle"/>
          </p:nvPr>
        </p:nvSpPr>
        <p:spPr>
          <a:xfrm>
            <a:off x="1219200" y="1295400"/>
            <a:ext cx="7772400" cy="1143000"/>
          </a:xfrm>
        </p:spPr>
        <p:txBody>
          <a:bodyPr/>
          <a:lstStyle>
            <a:lvl1pPr algn="ctr">
              <a:defRPr/>
            </a:lvl1pPr>
          </a:lstStyle>
          <a:p>
            <a:r>
              <a:rPr lang="en-US"/>
              <a:t>Click to edit Master title style</a:t>
            </a:r>
          </a:p>
        </p:txBody>
      </p:sp>
      <p:sp>
        <p:nvSpPr>
          <p:cNvPr id="901126" name="Rectangle 6"/>
          <p:cNvSpPr>
            <a:spLocks noGrp="1" noChangeArrowheads="1"/>
          </p:cNvSpPr>
          <p:nvPr>
            <p:ph type="subTitle" idx="1"/>
          </p:nvPr>
        </p:nvSpPr>
        <p:spPr>
          <a:xfrm>
            <a:off x="1371600" y="32004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7"/>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solidFill>
                <a:srgbClr val="1C1C1C"/>
              </a:solidFill>
            </a:endParaRPr>
          </a:p>
        </p:txBody>
      </p:sp>
      <p:sp>
        <p:nvSpPr>
          <p:cNvPr id="5" name="Rectangle 8"/>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solidFill>
                <a:srgbClr val="1C1C1C"/>
              </a:solidFill>
            </a:endParaRPr>
          </a:p>
        </p:txBody>
      </p:sp>
      <p:sp>
        <p:nvSpPr>
          <p:cNvPr id="6" name="Rectangle 9"/>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035E121-D87F-4C63-8EDC-AB14F94788F9}" type="slidenum">
              <a:rPr lang="en-US">
                <a:solidFill>
                  <a:srgbClr val="1C1C1C"/>
                </a:solidFill>
              </a:rPr>
              <a:pPr>
                <a:defRPr/>
              </a:pPr>
              <a:t>‹#›</a:t>
            </a:fld>
            <a:endParaRPr lang="en-US">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F907263-B1B7-4966-A818-EFCCDFE3441D}"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7838" y="-106363"/>
            <a:ext cx="2127250" cy="61293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6088" y="-106363"/>
            <a:ext cx="6229350" cy="6129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ADFB829-0F3D-47E1-ACCB-A5068C6B8596}"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3738" y="-106363"/>
            <a:ext cx="8250237" cy="1004888"/>
          </a:xfrm>
        </p:spPr>
        <p:txBody>
          <a:bodyPr/>
          <a:lstStyle/>
          <a:p>
            <a:r>
              <a:rPr lang="en-US"/>
              <a:t>Click to edit Master title style</a:t>
            </a:r>
          </a:p>
        </p:txBody>
      </p:sp>
      <p:sp>
        <p:nvSpPr>
          <p:cNvPr id="3" name="Text Placeholder 2"/>
          <p:cNvSpPr>
            <a:spLocks noGrp="1"/>
          </p:cNvSpPr>
          <p:nvPr>
            <p:ph type="body" sz="half" idx="1"/>
          </p:nvPr>
        </p:nvSpPr>
        <p:spPr>
          <a:xfrm>
            <a:off x="446088" y="1255713"/>
            <a:ext cx="4178300" cy="4767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76788" y="1255713"/>
            <a:ext cx="4178300" cy="2306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76788" y="3714750"/>
            <a:ext cx="4178300" cy="2308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B4B5A2A-38E3-417A-9BE6-52AD01738F96}"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693738" y="-106363"/>
            <a:ext cx="8250237" cy="1004888"/>
          </a:xfrm>
        </p:spPr>
        <p:txBody>
          <a:bodyPr/>
          <a:lstStyle/>
          <a:p>
            <a:r>
              <a:rPr lang="en-US"/>
              <a:t>Click to edit Master title style</a:t>
            </a:r>
          </a:p>
        </p:txBody>
      </p:sp>
      <p:sp>
        <p:nvSpPr>
          <p:cNvPr id="3" name="Text Placeholder 2"/>
          <p:cNvSpPr>
            <a:spLocks noGrp="1"/>
          </p:cNvSpPr>
          <p:nvPr>
            <p:ph type="body" sz="half" idx="1"/>
          </p:nvPr>
        </p:nvSpPr>
        <p:spPr>
          <a:xfrm>
            <a:off x="446088" y="1255713"/>
            <a:ext cx="4178300" cy="4767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776788" y="1255713"/>
            <a:ext cx="4178300" cy="4767262"/>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1C5AB50-15C1-4B1B-A791-23C55AE847B4}"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918E775-67CF-41D6-B890-949132554513}" type="slidenum">
              <a:rPr lang="en-US" smtClean="0"/>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382B03-FC42-40E1-82F0-942E993E06FA}" type="slidenum">
              <a:rPr lang="en-US" smtClean="0"/>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8BBEBA2-552A-4AD2-9E22-FEEF355663E5}" type="slidenum">
              <a:rPr lang="en-US" smtClean="0"/>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37C7D3F-9345-4DA8-A9AD-20E2CB61D220}" type="slidenum">
              <a:rPr lang="en-US" smtClean="0"/>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FA5ECD4-73E7-43E3-A545-7A6BD07DE8F5}" type="slidenum">
              <a:rPr lang="en-US" smtClean="0"/>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781BA87-8D02-4E7F-97E0-B600AC79F985}"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100000"/>
              </a:lnSpc>
              <a:spcBef>
                <a:spcPts val="1676"/>
              </a:spcBef>
              <a:spcAft>
                <a:spcPts val="0"/>
              </a:spcAft>
              <a:defRPr/>
            </a:lvl1pPr>
            <a:lvl2pPr>
              <a:spcBef>
                <a:spcPts val="1176"/>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a:t>Click to edit Master 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F41C6-018C-4C48-B745-C5D95ADF4638}"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6A91F08-60BA-4832-BACE-AA7204C0F2C9}" type="slidenum">
              <a:rPr lang="en-US" smtClean="0"/>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17EF34E-E94B-4BAA-B851-E531FA4C1B1D}" type="slidenum">
              <a:rPr lang="en-US" smtClean="0"/>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31C2821-F563-46C9-BAD0-6A75192C57A0}" type="slidenum">
              <a:rPr lang="en-US" smtClean="0"/>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FA8EE2B-1A3C-49FF-AAD0-B575F81E69C5}" type="slidenum">
              <a:rPr lang="en-US" smtClean="0"/>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9339D9-194B-47DA-A672-64459B3DDF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E4586DD-F76C-4CC5-B0DC-0E99937B0A71}"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6088" y="1255713"/>
            <a:ext cx="4178300" cy="4767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76788" y="1255713"/>
            <a:ext cx="4178300" cy="4767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685DC41-19A6-4B56-9FEF-D96240441814}"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922B545-2018-4BB9-B3D5-1F9C9AE3153F}"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9790BDF-8E75-4D0E-927C-BBBB6CB60C15}"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696DBFE-4AC5-46CB-BDA2-245BC87DCA9D}"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7B38673-4984-481F-9781-8EDC60CB693E}"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F3C5D0E-7D36-4068-ACF5-82B258CD1847}" type="slidenum">
              <a:rPr lang="en-US">
                <a:solidFill>
                  <a:srgbClr val="000000"/>
                </a:solidFill>
              </a:rPr>
              <a:pPr>
                <a:def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93738" y="-106363"/>
            <a:ext cx="8250237" cy="1004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7171" name="Rectangle 3"/>
          <p:cNvSpPr>
            <a:spLocks noGrp="1" noChangeArrowheads="1"/>
          </p:cNvSpPr>
          <p:nvPr>
            <p:ph type="body" idx="1"/>
          </p:nvPr>
        </p:nvSpPr>
        <p:spPr bwMode="auto">
          <a:xfrm>
            <a:off x="647700" y="1255713"/>
            <a:ext cx="8153400" cy="47672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00100" name="Rectangle 4"/>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400">
                <a:latin typeface="Tahoma" charset="0"/>
              </a:defRPr>
            </a:lvl1pPr>
          </a:lstStyle>
          <a:p>
            <a:pPr>
              <a:defRPr/>
            </a:pPr>
            <a:endParaRPr lang="en-US">
              <a:solidFill>
                <a:srgbClr val="000000"/>
              </a:solidFill>
            </a:endParaRPr>
          </a:p>
        </p:txBody>
      </p:sp>
      <p:sp>
        <p:nvSpPr>
          <p:cNvPr id="900101" name="Rectangle 5"/>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spcBef>
                <a:spcPct val="0"/>
              </a:spcBef>
              <a:defRPr sz="1400">
                <a:latin typeface="Tahoma" charset="0"/>
              </a:defRPr>
            </a:lvl1pPr>
          </a:lstStyle>
          <a:p>
            <a:pPr>
              <a:defRPr/>
            </a:pPr>
            <a:endParaRPr lang="en-US">
              <a:solidFill>
                <a:srgbClr val="000000"/>
              </a:solidFill>
            </a:endParaRPr>
          </a:p>
        </p:txBody>
      </p:sp>
      <p:sp>
        <p:nvSpPr>
          <p:cNvPr id="900102" name="Rectangle 6"/>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400">
                <a:latin typeface="Tahoma" charset="0"/>
              </a:defRPr>
            </a:lvl1pPr>
          </a:lstStyle>
          <a:p>
            <a:pPr>
              <a:defRPr/>
            </a:pPr>
            <a:fld id="{35450FBC-A69C-49DE-A80B-80D50D87A211}" type="slidenum">
              <a:rPr lang="en-US">
                <a:solidFill>
                  <a:srgbClr val="000000"/>
                </a:solidFill>
              </a:rPr>
              <a:pPr>
                <a:defRPr/>
              </a:pPr>
              <a:t>‹#›</a:t>
            </a:fld>
            <a:endParaRPr lang="en-US">
              <a:solidFill>
                <a:srgbClr val="000000"/>
              </a:solidFill>
            </a:endParaRPr>
          </a:p>
        </p:txBody>
      </p:sp>
      <p:sp>
        <p:nvSpPr>
          <p:cNvPr id="900104" name="Rectangle 8"/>
          <p:cNvSpPr>
            <a:spLocks noChangeArrowheads="1"/>
          </p:cNvSpPr>
          <p:nvPr/>
        </p:nvSpPr>
        <p:spPr bwMode="gray">
          <a:xfrm>
            <a:off x="595313" y="174625"/>
            <a:ext cx="31750" cy="1052513"/>
          </a:xfrm>
          <a:prstGeom prst="rect">
            <a:avLst/>
          </a:prstGeom>
          <a:solidFill>
            <a:schemeClr val="tx2"/>
          </a:solidFill>
          <a:ln w="9525">
            <a:noFill/>
            <a:miter lim="800000"/>
            <a:headEnd/>
            <a:tailEnd/>
          </a:ln>
          <a:effectLst/>
        </p:spPr>
        <p:txBody>
          <a:bodyPr wrap="none" anchor="ctr"/>
          <a:lstStyle/>
          <a:p>
            <a:pPr algn="ctr">
              <a:defRPr/>
            </a:pPr>
            <a:endParaRPr kumimoji="1" lang="en-US" sz="2400">
              <a:solidFill>
                <a:srgbClr val="000000"/>
              </a:solidFill>
              <a:latin typeface="Tahoma" charset="0"/>
            </a:endParaRPr>
          </a:p>
        </p:txBody>
      </p:sp>
      <p:sp>
        <p:nvSpPr>
          <p:cNvPr id="900105" name="Rectangle 9"/>
          <p:cNvSpPr>
            <a:spLocks noChangeArrowheads="1"/>
          </p:cNvSpPr>
          <p:nvPr/>
        </p:nvSpPr>
        <p:spPr bwMode="gray">
          <a:xfrm>
            <a:off x="452438" y="1035050"/>
            <a:ext cx="8226425" cy="31750"/>
          </a:xfrm>
          <a:prstGeom prst="rect">
            <a:avLst/>
          </a:prstGeom>
          <a:gradFill rotWithShape="0">
            <a:gsLst>
              <a:gs pos="0">
                <a:schemeClr val="tx2"/>
              </a:gs>
              <a:gs pos="100000">
                <a:schemeClr val="bg1"/>
              </a:gs>
            </a:gsLst>
            <a:lin ang="0" scaled="1"/>
          </a:gradFill>
          <a:ln w="9525">
            <a:noFill/>
            <a:miter lim="800000"/>
            <a:headEnd/>
            <a:tailEnd/>
          </a:ln>
          <a:effectLst/>
        </p:spPr>
        <p:txBody>
          <a:bodyPr wrap="none" anchor="ctr"/>
          <a:lstStyle/>
          <a:p>
            <a:pPr algn="ctr">
              <a:defRPr/>
            </a:pPr>
            <a:endParaRPr kumimoji="1" lang="en-US" sz="2400">
              <a:solidFill>
                <a:srgbClr val="000000"/>
              </a:solidFill>
              <a:latin typeface="Tahoma" charset="0"/>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charset="0"/>
        </a:defRPr>
      </a:lvl2pPr>
      <a:lvl3pPr algn="l" rtl="0" eaLnBrk="0" fontAlgn="base" hangingPunct="0">
        <a:spcBef>
          <a:spcPct val="0"/>
        </a:spcBef>
        <a:spcAft>
          <a:spcPct val="0"/>
        </a:spcAft>
        <a:defRPr sz="4400">
          <a:solidFill>
            <a:schemeClr val="tx2"/>
          </a:solidFill>
          <a:latin typeface="Tahoma" charset="0"/>
        </a:defRPr>
      </a:lvl3pPr>
      <a:lvl4pPr algn="l" rtl="0" eaLnBrk="0" fontAlgn="base" hangingPunct="0">
        <a:spcBef>
          <a:spcPct val="0"/>
        </a:spcBef>
        <a:spcAft>
          <a:spcPct val="0"/>
        </a:spcAft>
        <a:defRPr sz="4400">
          <a:solidFill>
            <a:schemeClr val="tx2"/>
          </a:solidFill>
          <a:latin typeface="Tahoma" charset="0"/>
        </a:defRPr>
      </a:lvl4pPr>
      <a:lvl5pPr algn="l" rtl="0" eaLnBrk="0" fontAlgn="base" hangingPunct="0">
        <a:spcBef>
          <a:spcPct val="0"/>
        </a:spcBef>
        <a:spcAft>
          <a:spcPct val="0"/>
        </a:spcAft>
        <a:defRPr sz="4400">
          <a:solidFill>
            <a:schemeClr val="tx2"/>
          </a:solidFill>
          <a:latin typeface="Tahoma" charset="0"/>
        </a:defRPr>
      </a:lvl5pPr>
      <a:lvl6pPr marL="457200" algn="l" rtl="0" fontAlgn="base">
        <a:spcBef>
          <a:spcPct val="0"/>
        </a:spcBef>
        <a:spcAft>
          <a:spcPct val="0"/>
        </a:spcAft>
        <a:defRPr sz="4400">
          <a:solidFill>
            <a:schemeClr val="tx2"/>
          </a:solidFill>
          <a:latin typeface="Tahoma" charset="0"/>
        </a:defRPr>
      </a:lvl6pPr>
      <a:lvl7pPr marL="914400" algn="l" rtl="0" fontAlgn="base">
        <a:spcBef>
          <a:spcPct val="0"/>
        </a:spcBef>
        <a:spcAft>
          <a:spcPct val="0"/>
        </a:spcAft>
        <a:defRPr sz="4400">
          <a:solidFill>
            <a:schemeClr val="tx2"/>
          </a:solidFill>
          <a:latin typeface="Tahoma" charset="0"/>
        </a:defRPr>
      </a:lvl7pPr>
      <a:lvl8pPr marL="1371600" algn="l" rtl="0" fontAlgn="base">
        <a:spcBef>
          <a:spcPct val="0"/>
        </a:spcBef>
        <a:spcAft>
          <a:spcPct val="0"/>
        </a:spcAft>
        <a:defRPr sz="4400">
          <a:solidFill>
            <a:schemeClr val="tx2"/>
          </a:solidFill>
          <a:latin typeface="Tahoma" charset="0"/>
        </a:defRPr>
      </a:lvl8pPr>
      <a:lvl9pPr marL="1828800" algn="l" rtl="0" fontAlgn="base">
        <a:spcBef>
          <a:spcPct val="0"/>
        </a:spcBef>
        <a:spcAft>
          <a:spcPct val="0"/>
        </a:spcAft>
        <a:defRPr sz="4400">
          <a:solidFill>
            <a:schemeClr val="tx2"/>
          </a:solidFill>
          <a:latin typeface="Tahoma"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C2CDA46E-D032-49A4-8F8A-38E9EA566F16}"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slideLayout" Target="../slideLayouts/slideLayout15.xml"/><Relationship Id="rId4" Type="http://schemas.openxmlformats.org/officeDocument/2006/relationships/tags" Target="../tags/tag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5.xml"/><Relationship Id="rId1" Type="http://schemas.openxmlformats.org/officeDocument/2006/relationships/tags" Target="../tags/tag9.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file://localhost/Users/pabbeel/Dropbox/work/Teaching/cs188/CS188-lecture-materials-release/Lecture%2025%20--%20Advanced%20Applications%20(Computer%20Vision,%20Robotics)/videos%20--%20vision/solve-1.mov" TargetMode="External"/><Relationship Id="rId1" Type="http://schemas.microsoft.com/office/2007/relationships/media" Target="file://localhost/Users/pabbeel/Dropbox/work/Teaching/cs188/CS188-lecture-materials-release/Lecture%2025%20--%20Advanced%20Applications%20(Computer%20Vision,%20Robotics)/videos%20--%20vision/solve-1.mov" TargetMode="External"/><Relationship Id="rId5" Type="http://schemas.openxmlformats.org/officeDocument/2006/relationships/image" Target="../media/image20.png"/><Relationship Id="rId4"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file://localhost/Users/pabbeel/Dropbox/work/Teaching/cs188/CS188-lecture-materials-release/Lecture%2025%20--%20Advanced%20Applications%20(Computer%20Vision,%20Robotics)/videos%20--%20vision/output-1.mov" TargetMode="External"/><Relationship Id="rId1" Type="http://schemas.microsoft.com/office/2007/relationships/media" Target="file://localhost/Users/pabbeel/Dropbox/work/Teaching/cs188/CS188-lecture-materials-release/Lecture%2025%20--%20Advanced%20Applications%20(Computer%20Vision,%20Robotics)/videos%20--%20vision/output-1.mov" TargetMode="External"/><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10.xml"/><Relationship Id="rId5" Type="http://schemas.openxmlformats.org/officeDocument/2006/relationships/image" Target="../media/image27.jpeg"/><Relationship Id="rId4" Type="http://schemas.openxmlformats.org/officeDocument/2006/relationships/image" Target="../media/image26.gif"/></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6.gif"/></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tags" Target="../tags/tag13.xml"/><Relationship Id="rId7" Type="http://schemas.openxmlformats.org/officeDocument/2006/relationships/slideLayout" Target="../slideLayouts/slideLayout15.xml"/><Relationship Id="rId12" Type="http://schemas.openxmlformats.org/officeDocument/2006/relationships/image" Target="../media/image3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33.png"/><Relationship Id="rId5" Type="http://schemas.openxmlformats.org/officeDocument/2006/relationships/tags" Target="../tags/tag15.xml"/><Relationship Id="rId10" Type="http://schemas.openxmlformats.org/officeDocument/2006/relationships/image" Target="../media/image32.png"/><Relationship Id="rId4" Type="http://schemas.openxmlformats.org/officeDocument/2006/relationships/tags" Target="../tags/tag14.xml"/><Relationship Id="rId9" Type="http://schemas.openxmlformats.org/officeDocument/2006/relationships/image" Target="../media/image31.png"/><Relationship Id="rId14"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6.emf"/><Relationship Id="rId5" Type="http://schemas.openxmlformats.org/officeDocument/2006/relationships/image" Target="../media/image26.gif"/><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tags" Target="../tags/tag20.xml"/><Relationship Id="rId21" Type="http://schemas.openxmlformats.org/officeDocument/2006/relationships/image" Target="../media/image46.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tags" Target="../tags/tag19.xml"/><Relationship Id="rId16" Type="http://schemas.openxmlformats.org/officeDocument/2006/relationships/notesSlide" Target="../notesSlides/notesSlide9.xml"/><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49.png"/><Relationship Id="rId5" Type="http://schemas.openxmlformats.org/officeDocument/2006/relationships/tags" Target="../tags/tag22.xml"/><Relationship Id="rId15" Type="http://schemas.openxmlformats.org/officeDocument/2006/relationships/slideLayout" Target="../slideLayouts/slideLayout15.xml"/><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tags" Target="../tags/tag27.xml"/><Relationship Id="rId19" Type="http://schemas.openxmlformats.org/officeDocument/2006/relationships/image" Target="../media/image44.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tags" Target="../tags/tag34.xml"/><Relationship Id="rId7" Type="http://schemas.openxmlformats.org/officeDocument/2006/relationships/slideLayout" Target="../slideLayouts/slideLayout15.xml"/><Relationship Id="rId12" Type="http://schemas.openxmlformats.org/officeDocument/2006/relationships/image" Target="../media/image7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70.png"/><Relationship Id="rId5" Type="http://schemas.openxmlformats.org/officeDocument/2006/relationships/tags" Target="../tags/tag36.xml"/><Relationship Id="rId10" Type="http://schemas.openxmlformats.org/officeDocument/2006/relationships/image" Target="../media/image69.png"/><Relationship Id="rId4" Type="http://schemas.openxmlformats.org/officeDocument/2006/relationships/tags" Target="../tags/tag35.xml"/><Relationship Id="rId9"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tags" Target="../tags/tag40.xml"/><Relationship Id="rId7" Type="http://schemas.openxmlformats.org/officeDocument/2006/relationships/slideLayout" Target="../slideLayouts/slideLayout15.xml"/><Relationship Id="rId12" Type="http://schemas.openxmlformats.org/officeDocument/2006/relationships/image" Target="../media/image71.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70.png"/><Relationship Id="rId5" Type="http://schemas.openxmlformats.org/officeDocument/2006/relationships/tags" Target="../tags/tag42.xml"/><Relationship Id="rId10" Type="http://schemas.openxmlformats.org/officeDocument/2006/relationships/image" Target="../media/image69.png"/><Relationship Id="rId4" Type="http://schemas.openxmlformats.org/officeDocument/2006/relationships/tags" Target="../tags/tag41.xml"/><Relationship Id="rId9"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hyperlink" Target="http://www.wired.com/dangerroom/2012/10/darpa-rescue-robot/" TargetMode="Externa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Announcements</a:t>
            </a:r>
          </a:p>
        </p:txBody>
      </p:sp>
      <p:sp>
        <p:nvSpPr>
          <p:cNvPr id="12291" name="Rectangle 3"/>
          <p:cNvSpPr>
            <a:spLocks noGrp="1" noChangeArrowheads="1"/>
          </p:cNvSpPr>
          <p:nvPr>
            <p:ph idx="1"/>
          </p:nvPr>
        </p:nvSpPr>
        <p:spPr>
          <a:xfrm>
            <a:off x="1905000" y="1371600"/>
            <a:ext cx="8915400" cy="4525963"/>
          </a:xfrm>
        </p:spPr>
        <p:txBody>
          <a:bodyPr/>
          <a:lstStyle/>
          <a:p>
            <a:pPr lvl="4"/>
            <a:endParaRPr lang="en-US" sz="600" dirty="0"/>
          </a:p>
          <a:p>
            <a:r>
              <a:rPr lang="en-US" sz="2400" dirty="0"/>
              <a:t>Final Contest: </a:t>
            </a:r>
            <a:r>
              <a:rPr lang="en-US" sz="2400" dirty="0" err="1"/>
              <a:t>Pacman</a:t>
            </a:r>
            <a:r>
              <a:rPr lang="en-US" sz="2400" dirty="0"/>
              <a:t> Capture the Flag (optional)</a:t>
            </a:r>
          </a:p>
          <a:p>
            <a:pPr lvl="1"/>
            <a:r>
              <a:rPr lang="en-US" sz="2000" dirty="0"/>
              <a:t>Closes tonight at midnight</a:t>
            </a:r>
          </a:p>
          <a:p>
            <a:pPr lvl="1"/>
            <a:endParaRPr lang="en-US" sz="2000" dirty="0"/>
          </a:p>
          <a:p>
            <a:r>
              <a:rPr lang="en-US" sz="2400" dirty="0"/>
              <a:t>P5 Machine Learning</a:t>
            </a:r>
          </a:p>
          <a:p>
            <a:pPr lvl="1"/>
            <a:r>
              <a:rPr lang="en-US" sz="2000" dirty="0"/>
              <a:t>Optional, as in: lowest project will be dropped</a:t>
            </a:r>
          </a:p>
          <a:p>
            <a:pPr lvl="1"/>
            <a:r>
              <a:rPr lang="en-US" sz="2000" dirty="0"/>
              <a:t>Due Friday 12/13 at 5pm</a:t>
            </a:r>
          </a:p>
          <a:p>
            <a:pPr lvl="3"/>
            <a:endParaRPr lang="en-US" sz="12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State-of-the-art Results</a:t>
            </a:r>
          </a:p>
        </p:txBody>
      </p:sp>
      <p:sp>
        <p:nvSpPr>
          <p:cNvPr id="5" name="TextBox 4"/>
          <p:cNvSpPr txBox="1"/>
          <p:nvPr/>
        </p:nvSpPr>
        <p:spPr>
          <a:xfrm>
            <a:off x="8382000" y="6488668"/>
            <a:ext cx="3536695" cy="369332"/>
          </a:xfrm>
          <a:prstGeom prst="rect">
            <a:avLst/>
          </a:prstGeom>
          <a:noFill/>
        </p:spPr>
        <p:txBody>
          <a:bodyPr wrap="none" rtlCol="0">
            <a:spAutoFit/>
          </a:bodyPr>
          <a:lstStyle/>
          <a:p>
            <a:r>
              <a:rPr lang="en-US" dirty="0">
                <a:latin typeface="Calibri"/>
                <a:cs typeface="Calibri"/>
              </a:rPr>
              <a:t>[</a:t>
            </a:r>
            <a:r>
              <a:rPr lang="en-US" dirty="0" err="1">
                <a:latin typeface="Calibri"/>
                <a:cs typeface="Calibri"/>
              </a:rPr>
              <a:t>Girschik</a:t>
            </a:r>
            <a:r>
              <a:rPr lang="en-US" dirty="0">
                <a:latin typeface="Calibri"/>
                <a:cs typeface="Calibri"/>
              </a:rPr>
              <a:t>, </a:t>
            </a:r>
            <a:r>
              <a:rPr lang="en-US" dirty="0" err="1">
                <a:latin typeface="Calibri"/>
                <a:cs typeface="Calibri"/>
              </a:rPr>
              <a:t>Felzenszwalb</a:t>
            </a:r>
            <a:r>
              <a:rPr lang="en-US" dirty="0">
                <a:latin typeface="Calibri"/>
                <a:cs typeface="Calibri"/>
              </a:rPr>
              <a:t>, </a:t>
            </a:r>
            <a:r>
              <a:rPr lang="en-US" dirty="0" err="1">
                <a:latin typeface="Calibri"/>
                <a:cs typeface="Calibri"/>
              </a:rPr>
              <a:t>McAllester</a:t>
            </a:r>
            <a:r>
              <a:rPr lang="en-US" dirty="0">
                <a:latin typeface="Calibri"/>
                <a:cs typeface="Calibri"/>
              </a:rPr>
              <a:t>]</a:t>
            </a:r>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43130"/>
            <a:ext cx="8534400" cy="5333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6" name="TextBox 5"/>
          <p:cNvSpPr txBox="1"/>
          <p:nvPr/>
        </p:nvSpPr>
        <p:spPr>
          <a:xfrm>
            <a:off x="228600" y="1981200"/>
            <a:ext cx="1051189" cy="461665"/>
          </a:xfrm>
          <a:prstGeom prst="rect">
            <a:avLst/>
          </a:prstGeom>
          <a:noFill/>
        </p:spPr>
        <p:txBody>
          <a:bodyPr wrap="none" rtlCol="0">
            <a:spAutoFit/>
          </a:bodyPr>
          <a:lstStyle/>
          <a:p>
            <a:r>
              <a:rPr lang="en-US" sz="2400" dirty="0">
                <a:latin typeface="Calibri"/>
                <a:cs typeface="Calibri"/>
              </a:rPr>
              <a:t>person</a:t>
            </a:r>
          </a:p>
        </p:txBody>
      </p:sp>
      <p:sp>
        <p:nvSpPr>
          <p:cNvPr id="7" name="TextBox 6"/>
          <p:cNvSpPr txBox="1"/>
          <p:nvPr/>
        </p:nvSpPr>
        <p:spPr>
          <a:xfrm>
            <a:off x="228600" y="3576935"/>
            <a:ext cx="569537" cy="461665"/>
          </a:xfrm>
          <a:prstGeom prst="rect">
            <a:avLst/>
          </a:prstGeom>
          <a:noFill/>
        </p:spPr>
        <p:txBody>
          <a:bodyPr wrap="none" rtlCol="0">
            <a:spAutoFit/>
          </a:bodyPr>
          <a:lstStyle/>
          <a:p>
            <a:r>
              <a:rPr lang="en-US" sz="2400" dirty="0">
                <a:latin typeface="Calibri"/>
                <a:cs typeface="Calibri"/>
              </a:rPr>
              <a:t>car</a:t>
            </a:r>
          </a:p>
        </p:txBody>
      </p:sp>
      <p:sp>
        <p:nvSpPr>
          <p:cNvPr id="8" name="TextBox 7"/>
          <p:cNvSpPr txBox="1"/>
          <p:nvPr/>
        </p:nvSpPr>
        <p:spPr>
          <a:xfrm>
            <a:off x="228600" y="5329535"/>
            <a:ext cx="889486" cy="461665"/>
          </a:xfrm>
          <a:prstGeom prst="rect">
            <a:avLst/>
          </a:prstGeom>
          <a:noFill/>
        </p:spPr>
        <p:txBody>
          <a:bodyPr wrap="none" rtlCol="0">
            <a:spAutoFit/>
          </a:bodyPr>
          <a:lstStyle/>
          <a:p>
            <a:r>
              <a:rPr lang="en-US" sz="2400" dirty="0">
                <a:latin typeface="Calibri"/>
                <a:cs typeface="Calibri"/>
              </a:rPr>
              <a:t>horse</a:t>
            </a:r>
          </a:p>
        </p:txBody>
      </p:sp>
    </p:spTree>
    <p:extLst>
      <p:ext uri="{BB962C8B-B14F-4D97-AF65-F5344CB8AC3E}">
        <p14:creationId xmlns:p14="http://schemas.microsoft.com/office/powerpoint/2010/main" val="5153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 Approach 2: Deep Learning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03" y="1524000"/>
            <a:ext cx="4120197" cy="5221548"/>
          </a:xfrm>
          <a:prstGeom prst="rect">
            <a:avLst/>
          </a:prstGeom>
        </p:spPr>
      </p:pic>
    </p:spTree>
    <p:extLst>
      <p:ext uri="{BB962C8B-B14F-4D97-AF65-F5344CB8AC3E}">
        <p14:creationId xmlns:p14="http://schemas.microsoft.com/office/powerpoint/2010/main" val="964046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Computers to Identify a Cat? </a:t>
            </a:r>
          </a:p>
        </p:txBody>
      </p:sp>
      <p:pic>
        <p:nvPicPr>
          <p:cNvPr id="5" name="Picture 4" descr="c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576" y="1143000"/>
            <a:ext cx="5522424" cy="5715000"/>
          </a:xfrm>
          <a:prstGeom prst="rect">
            <a:avLst/>
          </a:prstGeom>
        </p:spPr>
      </p:pic>
      <p:sp>
        <p:nvSpPr>
          <p:cNvPr id="6" name="TextBox 5"/>
          <p:cNvSpPr txBox="1"/>
          <p:nvPr/>
        </p:nvSpPr>
        <p:spPr>
          <a:xfrm>
            <a:off x="9631368" y="6488668"/>
            <a:ext cx="2599502" cy="369332"/>
          </a:xfrm>
          <a:prstGeom prst="rect">
            <a:avLst/>
          </a:prstGeom>
          <a:noFill/>
        </p:spPr>
        <p:txBody>
          <a:bodyPr wrap="none" rtlCol="0">
            <a:spAutoFit/>
          </a:bodyPr>
          <a:lstStyle/>
          <a:p>
            <a:r>
              <a:rPr lang="en-US" dirty="0">
                <a:latin typeface="Calibri"/>
                <a:cs typeface="Calibri"/>
              </a:rPr>
              <a:t>[Le, Ng, Dean, et al, 2012]</a:t>
            </a:r>
          </a:p>
        </p:txBody>
      </p:sp>
      <p:sp>
        <p:nvSpPr>
          <p:cNvPr id="7" name="TextBox 6"/>
          <p:cNvSpPr txBox="1"/>
          <p:nvPr/>
        </p:nvSpPr>
        <p:spPr>
          <a:xfrm>
            <a:off x="9677400" y="6107668"/>
            <a:ext cx="1582397" cy="369332"/>
          </a:xfrm>
          <a:prstGeom prst="rect">
            <a:avLst/>
          </a:prstGeom>
          <a:noFill/>
        </p:spPr>
        <p:txBody>
          <a:bodyPr wrap="none" rtlCol="0">
            <a:spAutoFit/>
          </a:bodyPr>
          <a:lstStyle/>
          <a:p>
            <a:r>
              <a:rPr lang="en-US" dirty="0">
                <a:latin typeface="Calibri"/>
                <a:cs typeface="Calibri"/>
              </a:rPr>
              <a:t>“Google Brain”</a:t>
            </a:r>
          </a:p>
        </p:txBody>
      </p:sp>
    </p:spTree>
    <p:extLst>
      <p:ext uri="{BB962C8B-B14F-4D97-AF65-F5344CB8AC3E}">
        <p14:creationId xmlns:p14="http://schemas.microsoft.com/office/powerpoint/2010/main" val="1818727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p:sp>
        <p:nvSpPr>
          <p:cNvPr id="4" name="Rectangle 3"/>
          <p:cNvSpPr>
            <a:spLocks noChangeArrowheads="1"/>
          </p:cNvSpPr>
          <p:nvPr/>
        </p:nvSpPr>
        <p:spPr bwMode="auto">
          <a:xfrm>
            <a:off x="5867400" y="3200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5" name="Line 6"/>
          <p:cNvSpPr>
            <a:spLocks noChangeShapeType="1"/>
          </p:cNvSpPr>
          <p:nvPr/>
        </p:nvSpPr>
        <p:spPr bwMode="auto">
          <a:xfrm>
            <a:off x="5029200" y="3429000"/>
            <a:ext cx="838200"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 name="Line 7"/>
          <p:cNvSpPr>
            <a:spLocks noChangeShapeType="1"/>
          </p:cNvSpPr>
          <p:nvPr/>
        </p:nvSpPr>
        <p:spPr bwMode="auto">
          <a:xfrm>
            <a:off x="5029200" y="3810000"/>
            <a:ext cx="838200" cy="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7" name="Line 8"/>
          <p:cNvSpPr>
            <a:spLocks noChangeShapeType="1"/>
          </p:cNvSpPr>
          <p:nvPr/>
        </p:nvSpPr>
        <p:spPr bwMode="auto">
          <a:xfrm>
            <a:off x="5029200" y="4191000"/>
            <a:ext cx="838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8" name="Rectangle 7"/>
          <p:cNvSpPr>
            <a:spLocks noChangeArrowheads="1"/>
          </p:cNvSpPr>
          <p:nvPr/>
        </p:nvSpPr>
        <p:spPr bwMode="auto">
          <a:xfrm>
            <a:off x="4648200" y="32766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1</a:t>
            </a:r>
          </a:p>
        </p:txBody>
      </p:sp>
      <p:sp>
        <p:nvSpPr>
          <p:cNvPr id="9" name="Rectangle 8"/>
          <p:cNvSpPr>
            <a:spLocks noChangeArrowheads="1"/>
          </p:cNvSpPr>
          <p:nvPr/>
        </p:nvSpPr>
        <p:spPr bwMode="auto">
          <a:xfrm>
            <a:off x="4648200" y="36576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2</a:t>
            </a:r>
          </a:p>
        </p:txBody>
      </p:sp>
      <p:sp>
        <p:nvSpPr>
          <p:cNvPr id="10" name="Rectangle 9"/>
          <p:cNvSpPr>
            <a:spLocks noChangeArrowheads="1"/>
          </p:cNvSpPr>
          <p:nvPr/>
        </p:nvSpPr>
        <p:spPr bwMode="auto">
          <a:xfrm>
            <a:off x="4648200" y="40386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3</a:t>
            </a:r>
          </a:p>
        </p:txBody>
      </p:sp>
      <p:sp>
        <p:nvSpPr>
          <p:cNvPr id="11" name="Text Box 12"/>
          <p:cNvSpPr txBox="1">
            <a:spLocks noChangeArrowheads="1"/>
          </p:cNvSpPr>
          <p:nvPr/>
        </p:nvSpPr>
        <p:spPr bwMode="auto">
          <a:xfrm>
            <a:off x="5181600" y="3048000"/>
            <a:ext cx="533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latin typeface="Calibri"/>
                <a:cs typeface="Calibri"/>
              </a:rPr>
              <a:t>w</a:t>
            </a:r>
            <a:r>
              <a:rPr lang="en-US" baseline="-25000">
                <a:latin typeface="Calibri"/>
                <a:cs typeface="Calibri"/>
              </a:rPr>
              <a:t>1</a:t>
            </a:r>
            <a:endParaRPr lang="en-US">
              <a:latin typeface="Calibri"/>
              <a:cs typeface="Calibri"/>
            </a:endParaRPr>
          </a:p>
        </p:txBody>
      </p:sp>
      <p:sp>
        <p:nvSpPr>
          <p:cNvPr id="12" name="Text Box 13"/>
          <p:cNvSpPr txBox="1">
            <a:spLocks noChangeArrowheads="1"/>
          </p:cNvSpPr>
          <p:nvPr/>
        </p:nvSpPr>
        <p:spPr bwMode="auto">
          <a:xfrm>
            <a:off x="5181600" y="3443288"/>
            <a:ext cx="533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latin typeface="Calibri"/>
                <a:cs typeface="Calibri"/>
              </a:rPr>
              <a:t>w</a:t>
            </a:r>
            <a:r>
              <a:rPr lang="en-US" baseline="-25000">
                <a:latin typeface="Calibri"/>
                <a:cs typeface="Calibri"/>
              </a:rPr>
              <a:t>2</a:t>
            </a:r>
            <a:endParaRPr lang="en-US">
              <a:latin typeface="Calibri"/>
              <a:cs typeface="Calibri"/>
            </a:endParaRPr>
          </a:p>
        </p:txBody>
      </p:sp>
      <p:sp>
        <p:nvSpPr>
          <p:cNvPr id="13" name="Text Box 14"/>
          <p:cNvSpPr txBox="1">
            <a:spLocks noChangeArrowheads="1"/>
          </p:cNvSpPr>
          <p:nvPr/>
        </p:nvSpPr>
        <p:spPr bwMode="auto">
          <a:xfrm>
            <a:off x="5181600" y="3810000"/>
            <a:ext cx="533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latin typeface="Calibri"/>
                <a:cs typeface="Calibri"/>
              </a:rPr>
              <a:t>w</a:t>
            </a:r>
            <a:r>
              <a:rPr lang="en-US" baseline="-25000">
                <a:latin typeface="Calibri"/>
                <a:cs typeface="Calibri"/>
              </a:rPr>
              <a:t>3</a:t>
            </a:r>
            <a:endParaRPr lang="en-US">
              <a:latin typeface="Calibri"/>
              <a:cs typeface="Calibri"/>
            </a:endParaRPr>
          </a:p>
        </p:txBody>
      </p:sp>
      <p:sp>
        <p:nvSpPr>
          <p:cNvPr id="14" name="Rectangle 13"/>
          <p:cNvSpPr>
            <a:spLocks noChangeArrowheads="1"/>
          </p:cNvSpPr>
          <p:nvPr/>
        </p:nvSpPr>
        <p:spPr bwMode="auto">
          <a:xfrm>
            <a:off x="6934200" y="3505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5" name="AutoShape 16"/>
          <p:cNvCxnSpPr>
            <a:cxnSpLocks noChangeShapeType="1"/>
            <a:stCxn id="4" idx="3"/>
            <a:endCxn id="14" idx="1"/>
          </p:cNvCxnSpPr>
          <p:nvPr/>
        </p:nvCxnSpPr>
        <p:spPr bwMode="auto">
          <a:xfrm>
            <a:off x="6553200" y="3810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6" name="Line 17"/>
          <p:cNvSpPr>
            <a:spLocks noChangeShapeType="1"/>
          </p:cNvSpPr>
          <p:nvPr/>
        </p:nvSpPr>
        <p:spPr bwMode="auto">
          <a:xfrm>
            <a:off x="7620000" y="3810000"/>
            <a:ext cx="381000"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Tree>
    <p:extLst>
      <p:ext uri="{BB962C8B-B14F-4D97-AF65-F5344CB8AC3E}">
        <p14:creationId xmlns:p14="http://schemas.microsoft.com/office/powerpoint/2010/main" val="1141023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Line 8"/>
          <p:cNvSpPr>
            <a:spLocks noChangeShapeType="1"/>
          </p:cNvSpPr>
          <p:nvPr/>
        </p:nvSpPr>
        <p:spPr bwMode="auto">
          <a:xfrm flipV="1">
            <a:off x="6172200" y="4419600"/>
            <a:ext cx="2819400" cy="1295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58" name="Line 7"/>
          <p:cNvSpPr>
            <a:spLocks noChangeShapeType="1"/>
          </p:cNvSpPr>
          <p:nvPr/>
        </p:nvSpPr>
        <p:spPr bwMode="auto">
          <a:xfrm>
            <a:off x="6248400" y="3886200"/>
            <a:ext cx="2743200" cy="762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 name="Title 1"/>
          <p:cNvSpPr>
            <a:spLocks noGrp="1"/>
          </p:cNvSpPr>
          <p:nvPr>
            <p:ph type="title"/>
          </p:nvPr>
        </p:nvSpPr>
        <p:spPr/>
        <p:txBody>
          <a:bodyPr/>
          <a:lstStyle/>
          <a:p>
            <a:r>
              <a:rPr lang="en-US" dirty="0"/>
              <a:t>Two-Layer Neural Network</a:t>
            </a:r>
          </a:p>
        </p:txBody>
      </p:sp>
      <p:sp>
        <p:nvSpPr>
          <p:cNvPr id="17" name="Rectangle 16"/>
          <p:cNvSpPr>
            <a:spLocks noChangeArrowheads="1"/>
          </p:cNvSpPr>
          <p:nvPr/>
        </p:nvSpPr>
        <p:spPr bwMode="auto">
          <a:xfrm>
            <a:off x="44958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8" name="Line 6"/>
          <p:cNvSpPr>
            <a:spLocks noChangeShapeType="1"/>
          </p:cNvSpPr>
          <p:nvPr/>
        </p:nvSpPr>
        <p:spPr bwMode="auto">
          <a:xfrm>
            <a:off x="1600200" y="3048000"/>
            <a:ext cx="2895600" cy="2209800"/>
          </a:xfrm>
          <a:prstGeom prst="line">
            <a:avLst/>
          </a:prstGeom>
          <a:noFill/>
          <a:ln w="158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9" name="Line 7"/>
          <p:cNvSpPr>
            <a:spLocks noChangeShapeType="1"/>
          </p:cNvSpPr>
          <p:nvPr/>
        </p:nvSpPr>
        <p:spPr bwMode="auto">
          <a:xfrm>
            <a:off x="1600200" y="3962400"/>
            <a:ext cx="2895600" cy="1676400"/>
          </a:xfrm>
          <a:prstGeom prst="line">
            <a:avLst/>
          </a:prstGeom>
          <a:noFill/>
          <a:ln w="889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0" name="Line 8"/>
          <p:cNvSpPr>
            <a:spLocks noChangeShapeType="1"/>
          </p:cNvSpPr>
          <p:nvPr/>
        </p:nvSpPr>
        <p:spPr bwMode="auto">
          <a:xfrm>
            <a:off x="1600200" y="4800600"/>
            <a:ext cx="2895600" cy="12192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1" name="Rectangle 20"/>
          <p:cNvSpPr>
            <a:spLocks noChangeArrowheads="1"/>
          </p:cNvSpPr>
          <p:nvPr/>
        </p:nvSpPr>
        <p:spPr bwMode="auto">
          <a:xfrm>
            <a:off x="1219200" y="28956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1</a:t>
            </a:r>
          </a:p>
        </p:txBody>
      </p:sp>
      <p:sp>
        <p:nvSpPr>
          <p:cNvPr id="22" name="Rectangle 21"/>
          <p:cNvSpPr>
            <a:spLocks noChangeArrowheads="1"/>
          </p:cNvSpPr>
          <p:nvPr/>
        </p:nvSpPr>
        <p:spPr bwMode="auto">
          <a:xfrm>
            <a:off x="1219200" y="37338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2</a:t>
            </a:r>
          </a:p>
        </p:txBody>
      </p:sp>
      <p:sp>
        <p:nvSpPr>
          <p:cNvPr id="23" name="Rectangle 22"/>
          <p:cNvSpPr>
            <a:spLocks noChangeArrowheads="1"/>
          </p:cNvSpPr>
          <p:nvPr/>
        </p:nvSpPr>
        <p:spPr bwMode="auto">
          <a:xfrm>
            <a:off x="1219200" y="46482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3</a:t>
            </a:r>
          </a:p>
        </p:txBody>
      </p:sp>
      <p:sp>
        <p:nvSpPr>
          <p:cNvPr id="24" name="Text Box 12"/>
          <p:cNvSpPr txBox="1">
            <a:spLocks noChangeArrowheads="1"/>
          </p:cNvSpPr>
          <p:nvPr/>
        </p:nvSpPr>
        <p:spPr bwMode="auto">
          <a:xfrm>
            <a:off x="3810000" y="4876800"/>
            <a:ext cx="533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13</a:t>
            </a:r>
            <a:endParaRPr lang="en-US" dirty="0">
              <a:latin typeface="Calibri"/>
              <a:cs typeface="Calibri"/>
            </a:endParaRPr>
          </a:p>
        </p:txBody>
      </p:sp>
      <p:sp>
        <p:nvSpPr>
          <p:cNvPr id="25" name="Text Box 13"/>
          <p:cNvSpPr txBox="1">
            <a:spLocks noChangeArrowheads="1"/>
          </p:cNvSpPr>
          <p:nvPr/>
        </p:nvSpPr>
        <p:spPr bwMode="auto">
          <a:xfrm>
            <a:off x="3810000" y="5272088"/>
            <a:ext cx="533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23</a:t>
            </a:r>
            <a:endParaRPr lang="en-US" dirty="0">
              <a:latin typeface="Calibri"/>
              <a:cs typeface="Calibri"/>
            </a:endParaRPr>
          </a:p>
        </p:txBody>
      </p:sp>
      <p:sp>
        <p:nvSpPr>
          <p:cNvPr id="26" name="Text Box 14"/>
          <p:cNvSpPr txBox="1">
            <a:spLocks noChangeArrowheads="1"/>
          </p:cNvSpPr>
          <p:nvPr/>
        </p:nvSpPr>
        <p:spPr bwMode="auto">
          <a:xfrm>
            <a:off x="3810000" y="5638800"/>
            <a:ext cx="533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33</a:t>
            </a:r>
            <a:endParaRPr lang="en-US" dirty="0">
              <a:latin typeface="Calibri"/>
              <a:cs typeface="Calibri"/>
            </a:endParaRPr>
          </a:p>
        </p:txBody>
      </p:sp>
      <p:sp>
        <p:nvSpPr>
          <p:cNvPr id="27" name="Rectangle 26"/>
          <p:cNvSpPr>
            <a:spLocks noChangeArrowheads="1"/>
          </p:cNvSpPr>
          <p:nvPr/>
        </p:nvSpPr>
        <p:spPr bwMode="auto">
          <a:xfrm>
            <a:off x="55626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28" name="AutoShape 16"/>
          <p:cNvCxnSpPr>
            <a:cxnSpLocks noChangeShapeType="1"/>
            <a:stCxn id="17" idx="3"/>
            <a:endCxn id="27" idx="1"/>
          </p:cNvCxnSpPr>
          <p:nvPr/>
        </p:nvCxnSpPr>
        <p:spPr bwMode="auto">
          <a:xfrm>
            <a:off x="51816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0" name="Rectangle 29"/>
          <p:cNvSpPr>
            <a:spLocks noChangeArrowheads="1"/>
          </p:cNvSpPr>
          <p:nvPr/>
        </p:nvSpPr>
        <p:spPr bwMode="auto">
          <a:xfrm>
            <a:off x="44958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31" name="Line 6"/>
          <p:cNvSpPr>
            <a:spLocks noChangeShapeType="1"/>
          </p:cNvSpPr>
          <p:nvPr/>
        </p:nvSpPr>
        <p:spPr bwMode="auto">
          <a:xfrm>
            <a:off x="1600200" y="3048000"/>
            <a:ext cx="2895600" cy="457200"/>
          </a:xfrm>
          <a:prstGeom prst="line">
            <a:avLst/>
          </a:prstGeom>
          <a:noFill/>
          <a:ln w="666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32" name="Line 7"/>
          <p:cNvSpPr>
            <a:spLocks noChangeShapeType="1"/>
          </p:cNvSpPr>
          <p:nvPr/>
        </p:nvSpPr>
        <p:spPr bwMode="auto">
          <a:xfrm>
            <a:off x="1600200" y="3886200"/>
            <a:ext cx="2895600" cy="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33" name="Line 8"/>
          <p:cNvSpPr>
            <a:spLocks noChangeShapeType="1"/>
          </p:cNvSpPr>
          <p:nvPr/>
        </p:nvSpPr>
        <p:spPr bwMode="auto">
          <a:xfrm flipV="1">
            <a:off x="1600200" y="4267200"/>
            <a:ext cx="2895600" cy="533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37" name="Text Box 12"/>
          <p:cNvSpPr txBox="1">
            <a:spLocks noChangeArrowheads="1"/>
          </p:cNvSpPr>
          <p:nvPr/>
        </p:nvSpPr>
        <p:spPr bwMode="auto">
          <a:xfrm>
            <a:off x="3810000" y="3124200"/>
            <a:ext cx="533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12</a:t>
            </a:r>
            <a:endParaRPr lang="en-US" dirty="0">
              <a:latin typeface="Calibri"/>
              <a:cs typeface="Calibri"/>
            </a:endParaRPr>
          </a:p>
        </p:txBody>
      </p:sp>
      <p:sp>
        <p:nvSpPr>
          <p:cNvPr id="38" name="Text Box 13"/>
          <p:cNvSpPr txBox="1">
            <a:spLocks noChangeArrowheads="1"/>
          </p:cNvSpPr>
          <p:nvPr/>
        </p:nvSpPr>
        <p:spPr bwMode="auto">
          <a:xfrm>
            <a:off x="3810000" y="3519488"/>
            <a:ext cx="533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22</a:t>
            </a:r>
            <a:endParaRPr lang="en-US" dirty="0">
              <a:latin typeface="Calibri"/>
              <a:cs typeface="Calibri"/>
            </a:endParaRPr>
          </a:p>
        </p:txBody>
      </p:sp>
      <p:sp>
        <p:nvSpPr>
          <p:cNvPr id="39" name="Text Box 14"/>
          <p:cNvSpPr txBox="1">
            <a:spLocks noChangeArrowheads="1"/>
          </p:cNvSpPr>
          <p:nvPr/>
        </p:nvSpPr>
        <p:spPr bwMode="auto">
          <a:xfrm>
            <a:off x="3810000" y="3886200"/>
            <a:ext cx="533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32</a:t>
            </a:r>
            <a:endParaRPr lang="en-US" dirty="0">
              <a:latin typeface="Calibri"/>
              <a:cs typeface="Calibri"/>
            </a:endParaRPr>
          </a:p>
        </p:txBody>
      </p:sp>
      <p:sp>
        <p:nvSpPr>
          <p:cNvPr id="40" name="Rectangle 39"/>
          <p:cNvSpPr>
            <a:spLocks noChangeArrowheads="1"/>
          </p:cNvSpPr>
          <p:nvPr/>
        </p:nvSpPr>
        <p:spPr bwMode="auto">
          <a:xfrm>
            <a:off x="55626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41" name="AutoShape 16"/>
          <p:cNvCxnSpPr>
            <a:cxnSpLocks noChangeShapeType="1"/>
            <a:stCxn id="30" idx="3"/>
            <a:endCxn id="40" idx="1"/>
          </p:cNvCxnSpPr>
          <p:nvPr/>
        </p:nvCxnSpPr>
        <p:spPr bwMode="auto">
          <a:xfrm>
            <a:off x="51816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43" name="Rectangle 42"/>
          <p:cNvSpPr>
            <a:spLocks noChangeArrowheads="1"/>
          </p:cNvSpPr>
          <p:nvPr/>
        </p:nvSpPr>
        <p:spPr bwMode="auto">
          <a:xfrm>
            <a:off x="44958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44" name="Line 6"/>
          <p:cNvSpPr>
            <a:spLocks noChangeShapeType="1"/>
          </p:cNvSpPr>
          <p:nvPr/>
        </p:nvSpPr>
        <p:spPr bwMode="auto">
          <a:xfrm flipV="1">
            <a:off x="1600200" y="1905000"/>
            <a:ext cx="2895600" cy="11430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5" name="Line 7"/>
          <p:cNvSpPr>
            <a:spLocks noChangeShapeType="1"/>
          </p:cNvSpPr>
          <p:nvPr/>
        </p:nvSpPr>
        <p:spPr bwMode="auto">
          <a:xfrm flipV="1">
            <a:off x="1600200" y="2286000"/>
            <a:ext cx="2895600" cy="16002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 name="Line 8"/>
          <p:cNvSpPr>
            <a:spLocks noChangeShapeType="1"/>
          </p:cNvSpPr>
          <p:nvPr/>
        </p:nvSpPr>
        <p:spPr bwMode="auto">
          <a:xfrm flipV="1">
            <a:off x="1600200" y="2667000"/>
            <a:ext cx="2895600" cy="21336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50" name="Text Box 12"/>
          <p:cNvSpPr txBox="1">
            <a:spLocks noChangeArrowheads="1"/>
          </p:cNvSpPr>
          <p:nvPr/>
        </p:nvSpPr>
        <p:spPr bwMode="auto">
          <a:xfrm>
            <a:off x="3810000" y="1524000"/>
            <a:ext cx="533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11</a:t>
            </a:r>
            <a:endParaRPr lang="en-US" dirty="0">
              <a:latin typeface="Calibri"/>
              <a:cs typeface="Calibri"/>
            </a:endParaRPr>
          </a:p>
        </p:txBody>
      </p:sp>
      <p:sp>
        <p:nvSpPr>
          <p:cNvPr id="51" name="Text Box 13"/>
          <p:cNvSpPr txBox="1">
            <a:spLocks noChangeArrowheads="1"/>
          </p:cNvSpPr>
          <p:nvPr/>
        </p:nvSpPr>
        <p:spPr bwMode="auto">
          <a:xfrm>
            <a:off x="3810000" y="1919288"/>
            <a:ext cx="533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21</a:t>
            </a:r>
            <a:endParaRPr lang="en-US" dirty="0">
              <a:latin typeface="Calibri"/>
              <a:cs typeface="Calibri"/>
            </a:endParaRPr>
          </a:p>
        </p:txBody>
      </p:sp>
      <p:sp>
        <p:nvSpPr>
          <p:cNvPr id="52" name="Text Box 14"/>
          <p:cNvSpPr txBox="1">
            <a:spLocks noChangeArrowheads="1"/>
          </p:cNvSpPr>
          <p:nvPr/>
        </p:nvSpPr>
        <p:spPr bwMode="auto">
          <a:xfrm>
            <a:off x="3810000" y="2286000"/>
            <a:ext cx="533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31</a:t>
            </a:r>
            <a:endParaRPr lang="en-US" dirty="0">
              <a:latin typeface="Calibri"/>
              <a:cs typeface="Calibri"/>
            </a:endParaRPr>
          </a:p>
        </p:txBody>
      </p:sp>
      <p:sp>
        <p:nvSpPr>
          <p:cNvPr id="53" name="Rectangle 52"/>
          <p:cNvSpPr>
            <a:spLocks noChangeArrowheads="1"/>
          </p:cNvSpPr>
          <p:nvPr/>
        </p:nvSpPr>
        <p:spPr bwMode="auto">
          <a:xfrm>
            <a:off x="55626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54" name="AutoShape 16"/>
          <p:cNvCxnSpPr>
            <a:cxnSpLocks noChangeShapeType="1"/>
            <a:stCxn id="43" idx="3"/>
            <a:endCxn id="53" idx="1"/>
          </p:cNvCxnSpPr>
          <p:nvPr/>
        </p:nvCxnSpPr>
        <p:spPr bwMode="auto">
          <a:xfrm>
            <a:off x="51816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56" name="Rectangle 55"/>
          <p:cNvSpPr>
            <a:spLocks noChangeArrowheads="1"/>
          </p:cNvSpPr>
          <p:nvPr/>
        </p:nvSpPr>
        <p:spPr bwMode="auto">
          <a:xfrm>
            <a:off x="8991600" y="33528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57" name="Line 6"/>
          <p:cNvSpPr>
            <a:spLocks noChangeShapeType="1"/>
          </p:cNvSpPr>
          <p:nvPr/>
        </p:nvSpPr>
        <p:spPr bwMode="auto">
          <a:xfrm>
            <a:off x="6248400" y="2286000"/>
            <a:ext cx="2743200" cy="1295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0" name="Text Box 12"/>
          <p:cNvSpPr txBox="1">
            <a:spLocks noChangeArrowheads="1"/>
          </p:cNvSpPr>
          <p:nvPr/>
        </p:nvSpPr>
        <p:spPr bwMode="auto">
          <a:xfrm>
            <a:off x="7620000" y="2514600"/>
            <a:ext cx="533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1</a:t>
            </a:r>
            <a:endParaRPr lang="en-US" dirty="0">
              <a:latin typeface="Calibri"/>
              <a:cs typeface="Calibri"/>
            </a:endParaRPr>
          </a:p>
        </p:txBody>
      </p:sp>
      <p:sp>
        <p:nvSpPr>
          <p:cNvPr id="61" name="Text Box 13"/>
          <p:cNvSpPr txBox="1">
            <a:spLocks noChangeArrowheads="1"/>
          </p:cNvSpPr>
          <p:nvPr/>
        </p:nvSpPr>
        <p:spPr bwMode="auto">
          <a:xfrm>
            <a:off x="7696200" y="3505200"/>
            <a:ext cx="533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latin typeface="Calibri"/>
                <a:cs typeface="Calibri"/>
              </a:rPr>
              <a:t>w</a:t>
            </a:r>
            <a:r>
              <a:rPr lang="en-US" baseline="-25000">
                <a:latin typeface="Calibri"/>
                <a:cs typeface="Calibri"/>
              </a:rPr>
              <a:t>2</a:t>
            </a:r>
            <a:endParaRPr lang="en-US">
              <a:latin typeface="Calibri"/>
              <a:cs typeface="Calibri"/>
            </a:endParaRPr>
          </a:p>
        </p:txBody>
      </p:sp>
      <p:sp>
        <p:nvSpPr>
          <p:cNvPr id="62" name="Text Box 14"/>
          <p:cNvSpPr txBox="1">
            <a:spLocks noChangeArrowheads="1"/>
          </p:cNvSpPr>
          <p:nvPr/>
        </p:nvSpPr>
        <p:spPr bwMode="auto">
          <a:xfrm>
            <a:off x="7772400" y="4433887"/>
            <a:ext cx="533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Calibri"/>
                <a:cs typeface="Calibri"/>
              </a:rPr>
              <a:t>w</a:t>
            </a:r>
            <a:r>
              <a:rPr lang="en-US" baseline="-25000" dirty="0">
                <a:latin typeface="Calibri"/>
                <a:cs typeface="Calibri"/>
              </a:rPr>
              <a:t>3</a:t>
            </a:r>
            <a:endParaRPr lang="en-US" dirty="0">
              <a:latin typeface="Calibri"/>
              <a:cs typeface="Calibri"/>
            </a:endParaRPr>
          </a:p>
        </p:txBody>
      </p:sp>
      <p:sp>
        <p:nvSpPr>
          <p:cNvPr id="63" name="Rectangle 62"/>
          <p:cNvSpPr>
            <a:spLocks noChangeArrowheads="1"/>
          </p:cNvSpPr>
          <p:nvPr/>
        </p:nvSpPr>
        <p:spPr bwMode="auto">
          <a:xfrm>
            <a:off x="10058400" y="36576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cxnSp>
        <p:nvCxnSpPr>
          <p:cNvPr id="64" name="AutoShape 16"/>
          <p:cNvCxnSpPr>
            <a:cxnSpLocks noChangeShapeType="1"/>
            <a:stCxn id="56" idx="3"/>
            <a:endCxn id="63" idx="1"/>
          </p:cNvCxnSpPr>
          <p:nvPr/>
        </p:nvCxnSpPr>
        <p:spPr bwMode="auto">
          <a:xfrm>
            <a:off x="9677400" y="39624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5" name="Line 17"/>
          <p:cNvSpPr>
            <a:spLocks noChangeShapeType="1"/>
          </p:cNvSpPr>
          <p:nvPr/>
        </p:nvSpPr>
        <p:spPr bwMode="auto">
          <a:xfrm>
            <a:off x="10744200" y="3962400"/>
            <a:ext cx="381000"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6" name="Rectangle 65"/>
          <p:cNvSpPr>
            <a:spLocks noChangeArrowheads="1"/>
          </p:cNvSpPr>
          <p:nvPr/>
        </p:nvSpPr>
        <p:spPr bwMode="auto">
          <a:xfrm>
            <a:off x="55626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67" name="Rectangle 66"/>
          <p:cNvSpPr>
            <a:spLocks noChangeArrowheads="1"/>
          </p:cNvSpPr>
          <p:nvPr/>
        </p:nvSpPr>
        <p:spPr bwMode="auto">
          <a:xfrm>
            <a:off x="55626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68" name="Rectangle 67"/>
          <p:cNvSpPr>
            <a:spLocks noChangeArrowheads="1"/>
          </p:cNvSpPr>
          <p:nvPr/>
        </p:nvSpPr>
        <p:spPr bwMode="auto">
          <a:xfrm>
            <a:off x="55626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pic>
        <p:nvPicPr>
          <p:cNvPr id="4" name="Picture 3" descr="TP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515600" y="2981568"/>
            <a:ext cx="1496292" cy="422031"/>
          </a:xfrm>
          <a:prstGeom prst="rect">
            <a:avLst/>
          </a:prstGeom>
        </p:spPr>
      </p:pic>
      <p:grpSp>
        <p:nvGrpSpPr>
          <p:cNvPr id="15" name="Group 14"/>
          <p:cNvGrpSpPr/>
          <p:nvPr/>
        </p:nvGrpSpPr>
        <p:grpSpPr>
          <a:xfrm>
            <a:off x="5562600" y="2185737"/>
            <a:ext cx="685800" cy="328863"/>
            <a:chOff x="4572000" y="-1143000"/>
            <a:chExt cx="1447800" cy="405063"/>
          </a:xfrm>
        </p:grpSpPr>
        <p:grpSp>
          <p:nvGrpSpPr>
            <p:cNvPr id="8" name="Group 7"/>
            <p:cNvGrpSpPr/>
            <p:nvPr/>
          </p:nvGrpSpPr>
          <p:grpSpPr>
            <a:xfrm>
              <a:off x="4572000" y="-1143000"/>
              <a:ext cx="1447800" cy="405063"/>
              <a:chOff x="4572000" y="-1118937"/>
              <a:chExt cx="685800" cy="381000"/>
            </a:xfrm>
          </p:grpSpPr>
          <p:cxnSp>
            <p:nvCxnSpPr>
              <p:cNvPr id="71" name="Straight Arrow Connector 7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5562600" y="3709737"/>
            <a:ext cx="685800" cy="328863"/>
            <a:chOff x="4572000" y="-1143000"/>
            <a:chExt cx="1447800" cy="405063"/>
          </a:xfrm>
        </p:grpSpPr>
        <p:grpSp>
          <p:nvGrpSpPr>
            <p:cNvPr id="74" name="Group 73"/>
            <p:cNvGrpSpPr/>
            <p:nvPr/>
          </p:nvGrpSpPr>
          <p:grpSpPr>
            <a:xfrm>
              <a:off x="4572000" y="-1143000"/>
              <a:ext cx="1447800" cy="405063"/>
              <a:chOff x="4572000" y="-1118937"/>
              <a:chExt cx="685800" cy="381000"/>
            </a:xfrm>
          </p:grpSpPr>
          <p:cxnSp>
            <p:nvCxnSpPr>
              <p:cNvPr id="76" name="Straight Arrow Connector 7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75" name="Curved Connector 7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5562600" y="5462337"/>
            <a:ext cx="685800" cy="328863"/>
            <a:chOff x="4572000" y="-1143000"/>
            <a:chExt cx="1447800" cy="405063"/>
          </a:xfrm>
        </p:grpSpPr>
        <p:grpSp>
          <p:nvGrpSpPr>
            <p:cNvPr id="79" name="Group 78"/>
            <p:cNvGrpSpPr/>
            <p:nvPr/>
          </p:nvGrpSpPr>
          <p:grpSpPr>
            <a:xfrm>
              <a:off x="4572000" y="-1143000"/>
              <a:ext cx="1447800" cy="405063"/>
              <a:chOff x="4572000" y="-1118937"/>
              <a:chExt cx="685800" cy="381000"/>
            </a:xfrm>
          </p:grpSpPr>
          <p:cxnSp>
            <p:nvCxnSpPr>
              <p:cNvPr id="81" name="Straight Arrow Connector 8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80" name="Curved Connector 7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10058400" y="3785937"/>
            <a:ext cx="685800" cy="328863"/>
            <a:chOff x="4572000" y="-1143000"/>
            <a:chExt cx="1447800" cy="405063"/>
          </a:xfrm>
        </p:grpSpPr>
        <p:grpSp>
          <p:nvGrpSpPr>
            <p:cNvPr id="84" name="Group 83"/>
            <p:cNvGrpSpPr/>
            <p:nvPr/>
          </p:nvGrpSpPr>
          <p:grpSpPr>
            <a:xfrm>
              <a:off x="4572000" y="-1143000"/>
              <a:ext cx="1447800" cy="405063"/>
              <a:chOff x="4572000" y="-1118937"/>
              <a:chExt cx="685800" cy="381000"/>
            </a:xfrm>
          </p:grpSpPr>
          <p:cxnSp>
            <p:nvCxnSpPr>
              <p:cNvPr id="86" name="Straight Arrow Connector 8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85" name="Curved Connector 8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pic>
        <p:nvPicPr>
          <p:cNvPr id="29" name="Picture 28" descr="TP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867400" y="6096000"/>
            <a:ext cx="1587500" cy="635000"/>
          </a:xfrm>
          <a:prstGeom prst="rect">
            <a:avLst/>
          </a:prstGeom>
        </p:spPr>
      </p:pic>
    </p:spTree>
    <p:extLst>
      <p:ext uri="{BB962C8B-B14F-4D97-AF65-F5344CB8AC3E}">
        <p14:creationId xmlns:p14="http://schemas.microsoft.com/office/powerpoint/2010/main" val="389259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Line 8"/>
          <p:cNvSpPr>
            <a:spLocks noChangeShapeType="1"/>
          </p:cNvSpPr>
          <p:nvPr/>
        </p:nvSpPr>
        <p:spPr bwMode="auto">
          <a:xfrm flipV="1">
            <a:off x="9677400" y="4419600"/>
            <a:ext cx="304800" cy="13716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58" name="Line 7"/>
          <p:cNvSpPr>
            <a:spLocks noChangeShapeType="1"/>
          </p:cNvSpPr>
          <p:nvPr/>
        </p:nvSpPr>
        <p:spPr bwMode="auto">
          <a:xfrm>
            <a:off x="9677400" y="3962400"/>
            <a:ext cx="304800" cy="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 name="Title 1"/>
          <p:cNvSpPr>
            <a:spLocks noGrp="1"/>
          </p:cNvSpPr>
          <p:nvPr>
            <p:ph type="title"/>
          </p:nvPr>
        </p:nvSpPr>
        <p:spPr/>
        <p:txBody>
          <a:bodyPr/>
          <a:lstStyle/>
          <a:p>
            <a:r>
              <a:rPr lang="en-US" dirty="0"/>
              <a:t>N-Layer Neural Network</a:t>
            </a:r>
          </a:p>
        </p:txBody>
      </p:sp>
      <p:sp>
        <p:nvSpPr>
          <p:cNvPr id="17" name="Rectangle 16"/>
          <p:cNvSpPr>
            <a:spLocks noChangeArrowheads="1"/>
          </p:cNvSpPr>
          <p:nvPr/>
        </p:nvSpPr>
        <p:spPr bwMode="auto">
          <a:xfrm>
            <a:off x="22098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8" name="Line 6"/>
          <p:cNvSpPr>
            <a:spLocks noChangeShapeType="1"/>
          </p:cNvSpPr>
          <p:nvPr/>
        </p:nvSpPr>
        <p:spPr bwMode="auto">
          <a:xfrm>
            <a:off x="457200" y="3048000"/>
            <a:ext cx="1752600" cy="2286000"/>
          </a:xfrm>
          <a:prstGeom prst="line">
            <a:avLst/>
          </a:prstGeom>
          <a:noFill/>
          <a:ln w="158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9" name="Line 7"/>
          <p:cNvSpPr>
            <a:spLocks noChangeShapeType="1"/>
          </p:cNvSpPr>
          <p:nvPr/>
        </p:nvSpPr>
        <p:spPr bwMode="auto">
          <a:xfrm>
            <a:off x="457200" y="3962400"/>
            <a:ext cx="1752600" cy="1752600"/>
          </a:xfrm>
          <a:prstGeom prst="line">
            <a:avLst/>
          </a:prstGeom>
          <a:noFill/>
          <a:ln w="889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0" name="Line 8"/>
          <p:cNvSpPr>
            <a:spLocks noChangeShapeType="1"/>
          </p:cNvSpPr>
          <p:nvPr/>
        </p:nvSpPr>
        <p:spPr bwMode="auto">
          <a:xfrm>
            <a:off x="457200" y="4800600"/>
            <a:ext cx="1752600" cy="12192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1" name="Rectangle 20"/>
          <p:cNvSpPr>
            <a:spLocks noChangeArrowheads="1"/>
          </p:cNvSpPr>
          <p:nvPr/>
        </p:nvSpPr>
        <p:spPr bwMode="auto">
          <a:xfrm>
            <a:off x="76200" y="28956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1</a:t>
            </a:r>
          </a:p>
        </p:txBody>
      </p:sp>
      <p:sp>
        <p:nvSpPr>
          <p:cNvPr id="22" name="Rectangle 21"/>
          <p:cNvSpPr>
            <a:spLocks noChangeArrowheads="1"/>
          </p:cNvSpPr>
          <p:nvPr/>
        </p:nvSpPr>
        <p:spPr bwMode="auto">
          <a:xfrm>
            <a:off x="76200" y="37338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2</a:t>
            </a:r>
          </a:p>
        </p:txBody>
      </p:sp>
      <p:sp>
        <p:nvSpPr>
          <p:cNvPr id="23" name="Rectangle 22"/>
          <p:cNvSpPr>
            <a:spLocks noChangeArrowheads="1"/>
          </p:cNvSpPr>
          <p:nvPr/>
        </p:nvSpPr>
        <p:spPr bwMode="auto">
          <a:xfrm>
            <a:off x="76200" y="46482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3</a:t>
            </a:r>
          </a:p>
        </p:txBody>
      </p:sp>
      <p:sp>
        <p:nvSpPr>
          <p:cNvPr id="27" name="Rectangle 26"/>
          <p:cNvSpPr>
            <a:spLocks noChangeArrowheads="1"/>
          </p:cNvSpPr>
          <p:nvPr/>
        </p:nvSpPr>
        <p:spPr bwMode="auto">
          <a:xfrm>
            <a:off x="32766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28" name="AutoShape 16"/>
          <p:cNvCxnSpPr>
            <a:cxnSpLocks noChangeShapeType="1"/>
            <a:stCxn id="17" idx="3"/>
            <a:endCxn id="27" idx="1"/>
          </p:cNvCxnSpPr>
          <p:nvPr/>
        </p:nvCxnSpPr>
        <p:spPr bwMode="auto">
          <a:xfrm>
            <a:off x="28956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0" name="Rectangle 29"/>
          <p:cNvSpPr>
            <a:spLocks noChangeArrowheads="1"/>
          </p:cNvSpPr>
          <p:nvPr/>
        </p:nvSpPr>
        <p:spPr bwMode="auto">
          <a:xfrm>
            <a:off x="22098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31" name="Line 6"/>
          <p:cNvSpPr>
            <a:spLocks noChangeShapeType="1"/>
          </p:cNvSpPr>
          <p:nvPr/>
        </p:nvSpPr>
        <p:spPr bwMode="auto">
          <a:xfrm>
            <a:off x="457200" y="3048000"/>
            <a:ext cx="1752600" cy="381000"/>
          </a:xfrm>
          <a:prstGeom prst="line">
            <a:avLst/>
          </a:prstGeom>
          <a:noFill/>
          <a:ln w="666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32" name="Line 7"/>
          <p:cNvSpPr>
            <a:spLocks noChangeShapeType="1"/>
          </p:cNvSpPr>
          <p:nvPr/>
        </p:nvSpPr>
        <p:spPr bwMode="auto">
          <a:xfrm>
            <a:off x="533400" y="3886200"/>
            <a:ext cx="1676400" cy="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33" name="Line 8"/>
          <p:cNvSpPr>
            <a:spLocks noChangeShapeType="1"/>
          </p:cNvSpPr>
          <p:nvPr/>
        </p:nvSpPr>
        <p:spPr bwMode="auto">
          <a:xfrm flipV="1">
            <a:off x="457200" y="4191000"/>
            <a:ext cx="1828800" cy="6096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0" name="Rectangle 39"/>
          <p:cNvSpPr>
            <a:spLocks noChangeArrowheads="1"/>
          </p:cNvSpPr>
          <p:nvPr/>
        </p:nvSpPr>
        <p:spPr bwMode="auto">
          <a:xfrm>
            <a:off x="32766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41" name="AutoShape 16"/>
          <p:cNvCxnSpPr>
            <a:cxnSpLocks noChangeShapeType="1"/>
            <a:stCxn id="30" idx="3"/>
            <a:endCxn id="40" idx="1"/>
          </p:cNvCxnSpPr>
          <p:nvPr/>
        </p:nvCxnSpPr>
        <p:spPr bwMode="auto">
          <a:xfrm>
            <a:off x="28956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43" name="Rectangle 42"/>
          <p:cNvSpPr>
            <a:spLocks noChangeArrowheads="1"/>
          </p:cNvSpPr>
          <p:nvPr/>
        </p:nvSpPr>
        <p:spPr bwMode="auto">
          <a:xfrm>
            <a:off x="22098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44" name="Line 6"/>
          <p:cNvSpPr>
            <a:spLocks noChangeShapeType="1"/>
          </p:cNvSpPr>
          <p:nvPr/>
        </p:nvSpPr>
        <p:spPr bwMode="auto">
          <a:xfrm flipV="1">
            <a:off x="457200" y="1828800"/>
            <a:ext cx="1752600" cy="12192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5" name="Line 7"/>
          <p:cNvSpPr>
            <a:spLocks noChangeShapeType="1"/>
          </p:cNvSpPr>
          <p:nvPr/>
        </p:nvSpPr>
        <p:spPr bwMode="auto">
          <a:xfrm flipV="1">
            <a:off x="457200" y="2209800"/>
            <a:ext cx="1752600" cy="1676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 name="Line 8"/>
          <p:cNvSpPr>
            <a:spLocks noChangeShapeType="1"/>
          </p:cNvSpPr>
          <p:nvPr/>
        </p:nvSpPr>
        <p:spPr bwMode="auto">
          <a:xfrm flipV="1">
            <a:off x="457200" y="2590800"/>
            <a:ext cx="1676400" cy="22098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53" name="Rectangle 52"/>
          <p:cNvSpPr>
            <a:spLocks noChangeArrowheads="1"/>
          </p:cNvSpPr>
          <p:nvPr/>
        </p:nvSpPr>
        <p:spPr bwMode="auto">
          <a:xfrm>
            <a:off x="32766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54" name="AutoShape 16"/>
          <p:cNvCxnSpPr>
            <a:cxnSpLocks noChangeShapeType="1"/>
            <a:stCxn id="43" idx="3"/>
            <a:endCxn id="53" idx="1"/>
          </p:cNvCxnSpPr>
          <p:nvPr/>
        </p:nvCxnSpPr>
        <p:spPr bwMode="auto">
          <a:xfrm>
            <a:off x="28956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56" name="Rectangle 55"/>
          <p:cNvSpPr>
            <a:spLocks noChangeArrowheads="1"/>
          </p:cNvSpPr>
          <p:nvPr/>
        </p:nvSpPr>
        <p:spPr bwMode="auto">
          <a:xfrm>
            <a:off x="9982200" y="33528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57" name="Line 6"/>
          <p:cNvSpPr>
            <a:spLocks noChangeShapeType="1"/>
          </p:cNvSpPr>
          <p:nvPr/>
        </p:nvSpPr>
        <p:spPr bwMode="auto">
          <a:xfrm>
            <a:off x="9601200" y="2286000"/>
            <a:ext cx="381000" cy="1295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3" name="Rectangle 62"/>
          <p:cNvSpPr>
            <a:spLocks noChangeArrowheads="1"/>
          </p:cNvSpPr>
          <p:nvPr/>
        </p:nvSpPr>
        <p:spPr bwMode="auto">
          <a:xfrm>
            <a:off x="10924308" y="36576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cxnSp>
        <p:nvCxnSpPr>
          <p:cNvPr id="64" name="AutoShape 16"/>
          <p:cNvCxnSpPr>
            <a:cxnSpLocks noChangeShapeType="1"/>
            <a:stCxn id="56" idx="3"/>
            <a:endCxn id="63" idx="1"/>
          </p:cNvCxnSpPr>
          <p:nvPr/>
        </p:nvCxnSpPr>
        <p:spPr bwMode="auto">
          <a:xfrm>
            <a:off x="10668000" y="3962400"/>
            <a:ext cx="256308"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5" name="Line 17"/>
          <p:cNvSpPr>
            <a:spLocks noChangeShapeType="1"/>
          </p:cNvSpPr>
          <p:nvPr/>
        </p:nvSpPr>
        <p:spPr bwMode="auto">
          <a:xfrm>
            <a:off x="11610108" y="3962400"/>
            <a:ext cx="381000"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6" name="Rectangle 65"/>
          <p:cNvSpPr>
            <a:spLocks noChangeArrowheads="1"/>
          </p:cNvSpPr>
          <p:nvPr/>
        </p:nvSpPr>
        <p:spPr bwMode="auto">
          <a:xfrm>
            <a:off x="32766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67" name="Rectangle 66"/>
          <p:cNvSpPr>
            <a:spLocks noChangeArrowheads="1"/>
          </p:cNvSpPr>
          <p:nvPr/>
        </p:nvSpPr>
        <p:spPr bwMode="auto">
          <a:xfrm>
            <a:off x="32766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68" name="Rectangle 67"/>
          <p:cNvSpPr>
            <a:spLocks noChangeArrowheads="1"/>
          </p:cNvSpPr>
          <p:nvPr/>
        </p:nvSpPr>
        <p:spPr bwMode="auto">
          <a:xfrm>
            <a:off x="32766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pic>
        <p:nvPicPr>
          <p:cNvPr id="4" name="Picture 3"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19508" y="2981568"/>
            <a:ext cx="1496292" cy="422031"/>
          </a:xfrm>
          <a:prstGeom prst="rect">
            <a:avLst/>
          </a:prstGeom>
        </p:spPr>
      </p:pic>
      <p:grpSp>
        <p:nvGrpSpPr>
          <p:cNvPr id="15" name="Group 14"/>
          <p:cNvGrpSpPr/>
          <p:nvPr/>
        </p:nvGrpSpPr>
        <p:grpSpPr>
          <a:xfrm>
            <a:off x="3276600" y="2185737"/>
            <a:ext cx="685800" cy="328863"/>
            <a:chOff x="4572000" y="-1143000"/>
            <a:chExt cx="1447800" cy="405063"/>
          </a:xfrm>
        </p:grpSpPr>
        <p:grpSp>
          <p:nvGrpSpPr>
            <p:cNvPr id="8" name="Group 7"/>
            <p:cNvGrpSpPr/>
            <p:nvPr/>
          </p:nvGrpSpPr>
          <p:grpSpPr>
            <a:xfrm>
              <a:off x="4572000" y="-1143000"/>
              <a:ext cx="1447800" cy="405063"/>
              <a:chOff x="4572000" y="-1118937"/>
              <a:chExt cx="685800" cy="381000"/>
            </a:xfrm>
          </p:grpSpPr>
          <p:cxnSp>
            <p:nvCxnSpPr>
              <p:cNvPr id="71" name="Straight Arrow Connector 7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3276600" y="3709737"/>
            <a:ext cx="685800" cy="328863"/>
            <a:chOff x="4572000" y="-1143000"/>
            <a:chExt cx="1447800" cy="405063"/>
          </a:xfrm>
        </p:grpSpPr>
        <p:grpSp>
          <p:nvGrpSpPr>
            <p:cNvPr id="74" name="Group 73"/>
            <p:cNvGrpSpPr/>
            <p:nvPr/>
          </p:nvGrpSpPr>
          <p:grpSpPr>
            <a:xfrm>
              <a:off x="4572000" y="-1143000"/>
              <a:ext cx="1447800" cy="405063"/>
              <a:chOff x="4572000" y="-1118937"/>
              <a:chExt cx="685800" cy="381000"/>
            </a:xfrm>
          </p:grpSpPr>
          <p:cxnSp>
            <p:nvCxnSpPr>
              <p:cNvPr id="76" name="Straight Arrow Connector 7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75" name="Curved Connector 7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276600" y="5462337"/>
            <a:ext cx="685800" cy="328863"/>
            <a:chOff x="4572000" y="-1143000"/>
            <a:chExt cx="1447800" cy="405063"/>
          </a:xfrm>
        </p:grpSpPr>
        <p:grpSp>
          <p:nvGrpSpPr>
            <p:cNvPr id="79" name="Group 78"/>
            <p:cNvGrpSpPr/>
            <p:nvPr/>
          </p:nvGrpSpPr>
          <p:grpSpPr>
            <a:xfrm>
              <a:off x="4572000" y="-1143000"/>
              <a:ext cx="1447800" cy="405063"/>
              <a:chOff x="4572000" y="-1118937"/>
              <a:chExt cx="685800" cy="381000"/>
            </a:xfrm>
          </p:grpSpPr>
          <p:cxnSp>
            <p:nvCxnSpPr>
              <p:cNvPr id="81" name="Straight Arrow Connector 8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80" name="Curved Connector 7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10924308" y="3785937"/>
            <a:ext cx="685800" cy="328863"/>
            <a:chOff x="4572000" y="-1143000"/>
            <a:chExt cx="1447800" cy="405063"/>
          </a:xfrm>
        </p:grpSpPr>
        <p:grpSp>
          <p:nvGrpSpPr>
            <p:cNvPr id="84" name="Group 83"/>
            <p:cNvGrpSpPr/>
            <p:nvPr/>
          </p:nvGrpSpPr>
          <p:grpSpPr>
            <a:xfrm>
              <a:off x="4572000" y="-1143000"/>
              <a:ext cx="1447800" cy="405063"/>
              <a:chOff x="4572000" y="-1118937"/>
              <a:chExt cx="685800" cy="381000"/>
            </a:xfrm>
          </p:grpSpPr>
          <p:cxnSp>
            <p:nvCxnSpPr>
              <p:cNvPr id="86" name="Straight Arrow Connector 8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85" name="Curved Connector 8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69" name="Rectangle 68"/>
          <p:cNvSpPr>
            <a:spLocks noChangeArrowheads="1"/>
          </p:cNvSpPr>
          <p:nvPr/>
        </p:nvSpPr>
        <p:spPr bwMode="auto">
          <a:xfrm>
            <a:off x="44958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70" name="Rectangle 69"/>
          <p:cNvSpPr>
            <a:spLocks noChangeArrowheads="1"/>
          </p:cNvSpPr>
          <p:nvPr/>
        </p:nvSpPr>
        <p:spPr bwMode="auto">
          <a:xfrm>
            <a:off x="55626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88" name="AutoShape 16"/>
          <p:cNvCxnSpPr>
            <a:cxnSpLocks noChangeShapeType="1"/>
            <a:stCxn id="69" idx="3"/>
            <a:endCxn id="70" idx="1"/>
          </p:cNvCxnSpPr>
          <p:nvPr/>
        </p:nvCxnSpPr>
        <p:spPr bwMode="auto">
          <a:xfrm>
            <a:off x="51816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9" name="Rectangle 88"/>
          <p:cNvSpPr>
            <a:spLocks noChangeArrowheads="1"/>
          </p:cNvSpPr>
          <p:nvPr/>
        </p:nvSpPr>
        <p:spPr bwMode="auto">
          <a:xfrm>
            <a:off x="44958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90" name="Rectangle 89"/>
          <p:cNvSpPr>
            <a:spLocks noChangeArrowheads="1"/>
          </p:cNvSpPr>
          <p:nvPr/>
        </p:nvSpPr>
        <p:spPr bwMode="auto">
          <a:xfrm>
            <a:off x="55626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91" name="AutoShape 16"/>
          <p:cNvCxnSpPr>
            <a:cxnSpLocks noChangeShapeType="1"/>
            <a:stCxn id="89" idx="3"/>
            <a:endCxn id="90" idx="1"/>
          </p:cNvCxnSpPr>
          <p:nvPr/>
        </p:nvCxnSpPr>
        <p:spPr bwMode="auto">
          <a:xfrm>
            <a:off x="51816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2" name="Rectangle 91"/>
          <p:cNvSpPr>
            <a:spLocks noChangeArrowheads="1"/>
          </p:cNvSpPr>
          <p:nvPr/>
        </p:nvSpPr>
        <p:spPr bwMode="auto">
          <a:xfrm>
            <a:off x="44958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93" name="Rectangle 92"/>
          <p:cNvSpPr>
            <a:spLocks noChangeArrowheads="1"/>
          </p:cNvSpPr>
          <p:nvPr/>
        </p:nvSpPr>
        <p:spPr bwMode="auto">
          <a:xfrm>
            <a:off x="55626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94" name="AutoShape 16"/>
          <p:cNvCxnSpPr>
            <a:cxnSpLocks noChangeShapeType="1"/>
            <a:stCxn id="92" idx="3"/>
            <a:endCxn id="93" idx="1"/>
          </p:cNvCxnSpPr>
          <p:nvPr/>
        </p:nvCxnSpPr>
        <p:spPr bwMode="auto">
          <a:xfrm>
            <a:off x="51816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Rectangle 94"/>
          <p:cNvSpPr>
            <a:spLocks noChangeArrowheads="1"/>
          </p:cNvSpPr>
          <p:nvPr/>
        </p:nvSpPr>
        <p:spPr bwMode="auto">
          <a:xfrm>
            <a:off x="55626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96" name="Rectangle 95"/>
          <p:cNvSpPr>
            <a:spLocks noChangeArrowheads="1"/>
          </p:cNvSpPr>
          <p:nvPr/>
        </p:nvSpPr>
        <p:spPr bwMode="auto">
          <a:xfrm>
            <a:off x="55626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97" name="Rectangle 96"/>
          <p:cNvSpPr>
            <a:spLocks noChangeArrowheads="1"/>
          </p:cNvSpPr>
          <p:nvPr/>
        </p:nvSpPr>
        <p:spPr bwMode="auto">
          <a:xfrm>
            <a:off x="55626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98" name="Group 97"/>
          <p:cNvGrpSpPr/>
          <p:nvPr/>
        </p:nvGrpSpPr>
        <p:grpSpPr>
          <a:xfrm>
            <a:off x="5562600" y="2185737"/>
            <a:ext cx="685800" cy="328863"/>
            <a:chOff x="4572000" y="-1143000"/>
            <a:chExt cx="1447800" cy="405063"/>
          </a:xfrm>
        </p:grpSpPr>
        <p:grpSp>
          <p:nvGrpSpPr>
            <p:cNvPr id="99" name="Group 98"/>
            <p:cNvGrpSpPr/>
            <p:nvPr/>
          </p:nvGrpSpPr>
          <p:grpSpPr>
            <a:xfrm>
              <a:off x="4572000" y="-1143000"/>
              <a:ext cx="1447800" cy="405063"/>
              <a:chOff x="4572000" y="-1118937"/>
              <a:chExt cx="685800" cy="381000"/>
            </a:xfrm>
          </p:grpSpPr>
          <p:cxnSp>
            <p:nvCxnSpPr>
              <p:cNvPr id="101" name="Straight Arrow Connector 10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urved Connector 9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5562600" y="3709737"/>
            <a:ext cx="685800" cy="328863"/>
            <a:chOff x="4572000" y="-1143000"/>
            <a:chExt cx="1447800" cy="405063"/>
          </a:xfrm>
        </p:grpSpPr>
        <p:grpSp>
          <p:nvGrpSpPr>
            <p:cNvPr id="104" name="Group 103"/>
            <p:cNvGrpSpPr/>
            <p:nvPr/>
          </p:nvGrpSpPr>
          <p:grpSpPr>
            <a:xfrm>
              <a:off x="4572000" y="-1143000"/>
              <a:ext cx="1447800" cy="405063"/>
              <a:chOff x="4572000" y="-1118937"/>
              <a:chExt cx="685800" cy="381000"/>
            </a:xfrm>
          </p:grpSpPr>
          <p:cxnSp>
            <p:nvCxnSpPr>
              <p:cNvPr id="106" name="Straight Arrow Connector 10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5" name="Curved Connector 10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5562600" y="5462337"/>
            <a:ext cx="685800" cy="328863"/>
            <a:chOff x="4572000" y="-1143000"/>
            <a:chExt cx="1447800" cy="405063"/>
          </a:xfrm>
        </p:grpSpPr>
        <p:grpSp>
          <p:nvGrpSpPr>
            <p:cNvPr id="109" name="Group 108"/>
            <p:cNvGrpSpPr/>
            <p:nvPr/>
          </p:nvGrpSpPr>
          <p:grpSpPr>
            <a:xfrm>
              <a:off x="4572000" y="-1143000"/>
              <a:ext cx="1447800" cy="405063"/>
              <a:chOff x="4572000" y="-1118937"/>
              <a:chExt cx="685800" cy="381000"/>
            </a:xfrm>
          </p:grpSpPr>
          <p:cxnSp>
            <p:nvCxnSpPr>
              <p:cNvPr id="111" name="Straight Arrow Connector 11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10" name="Curved Connector 10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113" name="Rectangle 112"/>
          <p:cNvSpPr>
            <a:spLocks noChangeArrowheads="1"/>
          </p:cNvSpPr>
          <p:nvPr/>
        </p:nvSpPr>
        <p:spPr bwMode="auto">
          <a:xfrm>
            <a:off x="78486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14" name="Rectangle 113"/>
          <p:cNvSpPr>
            <a:spLocks noChangeArrowheads="1"/>
          </p:cNvSpPr>
          <p:nvPr/>
        </p:nvSpPr>
        <p:spPr bwMode="auto">
          <a:xfrm>
            <a:off x="89154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15" name="AutoShape 16"/>
          <p:cNvCxnSpPr>
            <a:cxnSpLocks noChangeShapeType="1"/>
            <a:stCxn id="113" idx="3"/>
            <a:endCxn id="114" idx="1"/>
          </p:cNvCxnSpPr>
          <p:nvPr/>
        </p:nvCxnSpPr>
        <p:spPr bwMode="auto">
          <a:xfrm>
            <a:off x="85344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6" name="Rectangle 115"/>
          <p:cNvSpPr>
            <a:spLocks noChangeArrowheads="1"/>
          </p:cNvSpPr>
          <p:nvPr/>
        </p:nvSpPr>
        <p:spPr bwMode="auto">
          <a:xfrm>
            <a:off x="78486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17" name="Rectangle 116"/>
          <p:cNvSpPr>
            <a:spLocks noChangeArrowheads="1"/>
          </p:cNvSpPr>
          <p:nvPr/>
        </p:nvSpPr>
        <p:spPr bwMode="auto">
          <a:xfrm>
            <a:off x="89154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18" name="AutoShape 16"/>
          <p:cNvCxnSpPr>
            <a:cxnSpLocks noChangeShapeType="1"/>
            <a:stCxn id="116" idx="3"/>
            <a:endCxn id="117" idx="1"/>
          </p:cNvCxnSpPr>
          <p:nvPr/>
        </p:nvCxnSpPr>
        <p:spPr bwMode="auto">
          <a:xfrm>
            <a:off x="85344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9" name="Rectangle 118"/>
          <p:cNvSpPr>
            <a:spLocks noChangeArrowheads="1"/>
          </p:cNvSpPr>
          <p:nvPr/>
        </p:nvSpPr>
        <p:spPr bwMode="auto">
          <a:xfrm>
            <a:off x="78486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20" name="Rectangle 119"/>
          <p:cNvSpPr>
            <a:spLocks noChangeArrowheads="1"/>
          </p:cNvSpPr>
          <p:nvPr/>
        </p:nvSpPr>
        <p:spPr bwMode="auto">
          <a:xfrm>
            <a:off x="89154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21" name="AutoShape 16"/>
          <p:cNvCxnSpPr>
            <a:cxnSpLocks noChangeShapeType="1"/>
            <a:stCxn id="119" idx="3"/>
            <a:endCxn id="120" idx="1"/>
          </p:cNvCxnSpPr>
          <p:nvPr/>
        </p:nvCxnSpPr>
        <p:spPr bwMode="auto">
          <a:xfrm>
            <a:off x="85344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22" name="Rectangle 121"/>
          <p:cNvSpPr>
            <a:spLocks noChangeArrowheads="1"/>
          </p:cNvSpPr>
          <p:nvPr/>
        </p:nvSpPr>
        <p:spPr bwMode="auto">
          <a:xfrm>
            <a:off x="89154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123" name="Rectangle 122"/>
          <p:cNvSpPr>
            <a:spLocks noChangeArrowheads="1"/>
          </p:cNvSpPr>
          <p:nvPr/>
        </p:nvSpPr>
        <p:spPr bwMode="auto">
          <a:xfrm>
            <a:off x="89154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124" name="Rectangle 123"/>
          <p:cNvSpPr>
            <a:spLocks noChangeArrowheads="1"/>
          </p:cNvSpPr>
          <p:nvPr/>
        </p:nvSpPr>
        <p:spPr bwMode="auto">
          <a:xfrm>
            <a:off x="89154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125" name="Group 124"/>
          <p:cNvGrpSpPr/>
          <p:nvPr/>
        </p:nvGrpSpPr>
        <p:grpSpPr>
          <a:xfrm>
            <a:off x="8915400" y="2185737"/>
            <a:ext cx="685800" cy="328863"/>
            <a:chOff x="4572000" y="-1143000"/>
            <a:chExt cx="1447800" cy="405063"/>
          </a:xfrm>
        </p:grpSpPr>
        <p:grpSp>
          <p:nvGrpSpPr>
            <p:cNvPr id="126" name="Group 125"/>
            <p:cNvGrpSpPr/>
            <p:nvPr/>
          </p:nvGrpSpPr>
          <p:grpSpPr>
            <a:xfrm>
              <a:off x="4572000" y="-1143000"/>
              <a:ext cx="1447800" cy="405063"/>
              <a:chOff x="4572000" y="-1118937"/>
              <a:chExt cx="685800" cy="381000"/>
            </a:xfrm>
          </p:grpSpPr>
          <p:cxnSp>
            <p:nvCxnSpPr>
              <p:cNvPr id="128" name="Straight Arrow Connector 127"/>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27" name="Curved Connector 126"/>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30" name="Group 129"/>
          <p:cNvGrpSpPr/>
          <p:nvPr/>
        </p:nvGrpSpPr>
        <p:grpSpPr>
          <a:xfrm>
            <a:off x="8915400" y="3709737"/>
            <a:ext cx="685800" cy="328863"/>
            <a:chOff x="4572000" y="-1143000"/>
            <a:chExt cx="1447800" cy="405063"/>
          </a:xfrm>
        </p:grpSpPr>
        <p:grpSp>
          <p:nvGrpSpPr>
            <p:cNvPr id="131" name="Group 130"/>
            <p:cNvGrpSpPr/>
            <p:nvPr/>
          </p:nvGrpSpPr>
          <p:grpSpPr>
            <a:xfrm>
              <a:off x="4572000" y="-1143000"/>
              <a:ext cx="1447800" cy="405063"/>
              <a:chOff x="4572000" y="-1118937"/>
              <a:chExt cx="685800" cy="381000"/>
            </a:xfrm>
          </p:grpSpPr>
          <p:cxnSp>
            <p:nvCxnSpPr>
              <p:cNvPr id="133" name="Straight Arrow Connector 132"/>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32" name="Curved Connector 131"/>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35" name="Group 134"/>
          <p:cNvGrpSpPr/>
          <p:nvPr/>
        </p:nvGrpSpPr>
        <p:grpSpPr>
          <a:xfrm>
            <a:off x="8915400" y="5462337"/>
            <a:ext cx="685800" cy="328863"/>
            <a:chOff x="4572000" y="-1143000"/>
            <a:chExt cx="1447800" cy="405063"/>
          </a:xfrm>
        </p:grpSpPr>
        <p:grpSp>
          <p:nvGrpSpPr>
            <p:cNvPr id="136" name="Group 135"/>
            <p:cNvGrpSpPr/>
            <p:nvPr/>
          </p:nvGrpSpPr>
          <p:grpSpPr>
            <a:xfrm>
              <a:off x="4572000" y="-1143000"/>
              <a:ext cx="1447800" cy="405063"/>
              <a:chOff x="4572000" y="-1118937"/>
              <a:chExt cx="685800" cy="381000"/>
            </a:xfrm>
          </p:grpSpPr>
          <p:cxnSp>
            <p:nvCxnSpPr>
              <p:cNvPr id="138" name="Straight Arrow Connector 137"/>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37" name="Curved Connector 136"/>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140" name="TextBox 139"/>
          <p:cNvSpPr txBox="1"/>
          <p:nvPr/>
        </p:nvSpPr>
        <p:spPr>
          <a:xfrm>
            <a:off x="7162800" y="2133600"/>
            <a:ext cx="476613" cy="584776"/>
          </a:xfrm>
          <a:prstGeom prst="rect">
            <a:avLst/>
          </a:prstGeom>
          <a:noFill/>
        </p:spPr>
        <p:txBody>
          <a:bodyPr wrap="none" rtlCol="0">
            <a:spAutoFit/>
          </a:bodyPr>
          <a:lstStyle/>
          <a:p>
            <a:r>
              <a:rPr lang="en-US" sz="3200" b="1" dirty="0">
                <a:latin typeface="Calibri"/>
                <a:cs typeface="Calibri"/>
              </a:rPr>
              <a:t>…</a:t>
            </a:r>
          </a:p>
        </p:txBody>
      </p:sp>
      <p:sp>
        <p:nvSpPr>
          <p:cNvPr id="141" name="TextBox 140"/>
          <p:cNvSpPr txBox="1"/>
          <p:nvPr/>
        </p:nvSpPr>
        <p:spPr>
          <a:xfrm>
            <a:off x="7162800" y="3733800"/>
            <a:ext cx="476613" cy="584776"/>
          </a:xfrm>
          <a:prstGeom prst="rect">
            <a:avLst/>
          </a:prstGeom>
          <a:noFill/>
        </p:spPr>
        <p:txBody>
          <a:bodyPr wrap="none" rtlCol="0">
            <a:spAutoFit/>
          </a:bodyPr>
          <a:lstStyle/>
          <a:p>
            <a:r>
              <a:rPr lang="en-US" sz="3200" b="1" dirty="0">
                <a:latin typeface="Calibri"/>
                <a:cs typeface="Calibri"/>
              </a:rPr>
              <a:t>…</a:t>
            </a:r>
          </a:p>
        </p:txBody>
      </p:sp>
      <p:sp>
        <p:nvSpPr>
          <p:cNvPr id="142" name="TextBox 141"/>
          <p:cNvSpPr txBox="1"/>
          <p:nvPr/>
        </p:nvSpPr>
        <p:spPr>
          <a:xfrm>
            <a:off x="7162800" y="5410200"/>
            <a:ext cx="476613" cy="584776"/>
          </a:xfrm>
          <a:prstGeom prst="rect">
            <a:avLst/>
          </a:prstGeom>
          <a:noFill/>
        </p:spPr>
        <p:txBody>
          <a:bodyPr wrap="none" rtlCol="0">
            <a:spAutoFit/>
          </a:bodyPr>
          <a:lstStyle/>
          <a:p>
            <a:r>
              <a:rPr lang="en-US" sz="3200" b="1" dirty="0">
                <a:latin typeface="Calibri"/>
                <a:cs typeface="Calibri"/>
              </a:rPr>
              <a:t>…</a:t>
            </a:r>
          </a:p>
        </p:txBody>
      </p:sp>
      <p:sp>
        <p:nvSpPr>
          <p:cNvPr id="143" name="Line 7"/>
          <p:cNvSpPr>
            <a:spLocks noChangeShapeType="1"/>
          </p:cNvSpPr>
          <p:nvPr/>
        </p:nvSpPr>
        <p:spPr bwMode="auto">
          <a:xfrm flipV="1">
            <a:off x="3962400" y="1981200"/>
            <a:ext cx="533400" cy="304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4" name="Line 7"/>
          <p:cNvSpPr>
            <a:spLocks noChangeShapeType="1"/>
          </p:cNvSpPr>
          <p:nvPr/>
        </p:nvSpPr>
        <p:spPr bwMode="auto">
          <a:xfrm>
            <a:off x="3962400" y="2286000"/>
            <a:ext cx="533400" cy="1447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5" name="Line 7"/>
          <p:cNvSpPr>
            <a:spLocks noChangeShapeType="1"/>
          </p:cNvSpPr>
          <p:nvPr/>
        </p:nvSpPr>
        <p:spPr bwMode="auto">
          <a:xfrm>
            <a:off x="3962400" y="2362200"/>
            <a:ext cx="457200" cy="29718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6" name="Line 8"/>
          <p:cNvSpPr>
            <a:spLocks noChangeShapeType="1"/>
          </p:cNvSpPr>
          <p:nvPr/>
        </p:nvSpPr>
        <p:spPr bwMode="auto">
          <a:xfrm>
            <a:off x="3962400" y="5715000"/>
            <a:ext cx="533400" cy="3810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7" name="Line 8"/>
          <p:cNvSpPr>
            <a:spLocks noChangeShapeType="1"/>
          </p:cNvSpPr>
          <p:nvPr/>
        </p:nvSpPr>
        <p:spPr bwMode="auto">
          <a:xfrm>
            <a:off x="3962400" y="3886200"/>
            <a:ext cx="6096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8" name="Line 6"/>
          <p:cNvSpPr>
            <a:spLocks noChangeShapeType="1"/>
          </p:cNvSpPr>
          <p:nvPr/>
        </p:nvSpPr>
        <p:spPr bwMode="auto">
          <a:xfrm flipV="1">
            <a:off x="3962400" y="4191000"/>
            <a:ext cx="533400" cy="1447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9" name="Line 8"/>
          <p:cNvSpPr>
            <a:spLocks noChangeShapeType="1"/>
          </p:cNvSpPr>
          <p:nvPr/>
        </p:nvSpPr>
        <p:spPr bwMode="auto">
          <a:xfrm flipV="1">
            <a:off x="3962400" y="2667000"/>
            <a:ext cx="457200" cy="29718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0" name="Line 8"/>
          <p:cNvSpPr>
            <a:spLocks noChangeShapeType="1"/>
          </p:cNvSpPr>
          <p:nvPr/>
        </p:nvSpPr>
        <p:spPr bwMode="auto">
          <a:xfrm flipV="1">
            <a:off x="3962400" y="2362200"/>
            <a:ext cx="457200" cy="15240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1" name="Line 8"/>
          <p:cNvSpPr>
            <a:spLocks noChangeShapeType="1"/>
          </p:cNvSpPr>
          <p:nvPr/>
        </p:nvSpPr>
        <p:spPr bwMode="auto">
          <a:xfrm>
            <a:off x="3962400" y="3962400"/>
            <a:ext cx="457200" cy="2286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Tree>
    <p:extLst>
      <p:ext uri="{BB962C8B-B14F-4D97-AF65-F5344CB8AC3E}">
        <p14:creationId xmlns:p14="http://schemas.microsoft.com/office/powerpoint/2010/main" val="287388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Hill Climbing</a:t>
            </a:r>
          </a:p>
        </p:txBody>
      </p:sp>
      <p:sp>
        <p:nvSpPr>
          <p:cNvPr id="27651" name="Rectangle 3"/>
          <p:cNvSpPr>
            <a:spLocks noGrp="1" noChangeArrowheads="1"/>
          </p:cNvSpPr>
          <p:nvPr>
            <p:ph idx="1"/>
          </p:nvPr>
        </p:nvSpPr>
        <p:spPr>
          <a:xfrm>
            <a:off x="381000" y="1447800"/>
            <a:ext cx="7848600" cy="4876800"/>
          </a:xfrm>
        </p:spPr>
        <p:txBody>
          <a:bodyPr/>
          <a:lstStyle/>
          <a:p>
            <a:pPr eaLnBrk="1" hangingPunct="1">
              <a:lnSpc>
                <a:spcPct val="90000"/>
              </a:lnSpc>
            </a:pPr>
            <a:r>
              <a:rPr lang="en-US" sz="2800" dirty="0"/>
              <a:t>Simple, general idea:</a:t>
            </a:r>
          </a:p>
          <a:p>
            <a:pPr lvl="1" eaLnBrk="1" hangingPunct="1">
              <a:lnSpc>
                <a:spcPct val="90000"/>
              </a:lnSpc>
            </a:pPr>
            <a:r>
              <a:rPr lang="en-US" sz="2400" dirty="0"/>
              <a:t>Start wherever</a:t>
            </a:r>
          </a:p>
          <a:p>
            <a:pPr lvl="1" eaLnBrk="1" hangingPunct="1">
              <a:lnSpc>
                <a:spcPct val="90000"/>
              </a:lnSpc>
            </a:pPr>
            <a:r>
              <a:rPr lang="en-US" sz="2400" dirty="0"/>
              <a:t>Repeat: move to the best neighboring state</a:t>
            </a:r>
          </a:p>
          <a:p>
            <a:pPr lvl="1" eaLnBrk="1" hangingPunct="1">
              <a:lnSpc>
                <a:spcPct val="90000"/>
              </a:lnSpc>
            </a:pPr>
            <a:r>
              <a:rPr lang="en-US" sz="2400" dirty="0"/>
              <a:t>If no neighbors better than current, quit</a:t>
            </a:r>
          </a:p>
          <a:p>
            <a:pPr lvl="1" eaLnBrk="1" hangingPunct="1">
              <a:lnSpc>
                <a:spcPct val="90000"/>
              </a:lnSpc>
            </a:pPr>
            <a:r>
              <a:rPr lang="en-US" sz="2400" dirty="0"/>
              <a:t>Neighbors = small perturbations of w</a:t>
            </a:r>
          </a:p>
          <a:p>
            <a:pPr eaLnBrk="1" hangingPunct="1">
              <a:lnSpc>
                <a:spcPct val="90000"/>
              </a:lnSpc>
            </a:pPr>
            <a:endParaRPr lang="en-US" sz="1800" dirty="0"/>
          </a:p>
          <a:p>
            <a:pPr>
              <a:lnSpc>
                <a:spcPct val="90000"/>
              </a:lnSpc>
            </a:pPr>
            <a:r>
              <a:rPr lang="en-US" sz="2800" dirty="0"/>
              <a:t>Property</a:t>
            </a:r>
          </a:p>
          <a:p>
            <a:pPr lvl="1">
              <a:lnSpc>
                <a:spcPct val="90000"/>
              </a:lnSpc>
            </a:pPr>
            <a:r>
              <a:rPr lang="en-US" sz="2400" dirty="0"/>
              <a:t>Many local optima</a:t>
            </a:r>
          </a:p>
          <a:p>
            <a:pPr>
              <a:lnSpc>
                <a:spcPct val="90000"/>
              </a:lnSpc>
            </a:pPr>
            <a:endParaRPr lang="en-US" sz="2800" dirty="0"/>
          </a:p>
          <a:p>
            <a:pPr>
              <a:lnSpc>
                <a:spcPct val="90000"/>
              </a:lnSpc>
            </a:pPr>
            <a:endParaRPr lang="en-US" sz="2800" dirty="0"/>
          </a:p>
          <a:p>
            <a:pPr marL="0" indent="0">
              <a:lnSpc>
                <a:spcPct val="90000"/>
              </a:lnSpc>
              <a:buNone/>
            </a:pPr>
            <a:r>
              <a:rPr lang="en-US" sz="2800" b="1" dirty="0"/>
              <a:t>--&gt; How to find a good local optimum?</a:t>
            </a:r>
            <a:endParaRPr lang="en-US" sz="1800" b="1" dirty="0"/>
          </a:p>
          <a:p>
            <a:pPr marL="0" indent="0" eaLnBrk="1" hangingPunct="1">
              <a:lnSpc>
                <a:spcPct val="90000"/>
              </a:lnSpc>
              <a:buNone/>
            </a:pPr>
            <a:endParaRPr lang="en-US" sz="1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53000" y="1219200"/>
            <a:ext cx="7315200" cy="4572000"/>
          </a:xfrm>
          <a:prstGeom prst="rect">
            <a:avLst/>
          </a:prstGeom>
          <a:noFill/>
        </p:spPr>
      </p:pic>
    </p:spTree>
    <p:extLst>
      <p:ext uri="{BB962C8B-B14F-4D97-AF65-F5344CB8AC3E}">
        <p14:creationId xmlns:p14="http://schemas.microsoft.com/office/powerpoint/2010/main" val="2467134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10439400" y="1752600"/>
            <a:ext cx="533400" cy="3733800"/>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10210800" y="1905000"/>
            <a:ext cx="533400" cy="3733800"/>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10058400" y="1981200"/>
            <a:ext cx="533400" cy="3733800"/>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9906000" y="2057400"/>
            <a:ext cx="533400" cy="3733800"/>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914400" y="1752600"/>
            <a:ext cx="533400" cy="3733800"/>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1143000" y="1905000"/>
            <a:ext cx="533400" cy="3733800"/>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295400" y="1981200"/>
            <a:ext cx="533400" cy="3733800"/>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447800" y="2057400"/>
            <a:ext cx="533400" cy="3733800"/>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Auto-Encoder (Crude Idea Sketch)</a:t>
            </a:r>
          </a:p>
        </p:txBody>
      </p:sp>
      <p:sp>
        <p:nvSpPr>
          <p:cNvPr id="69" name="Rectangle 68"/>
          <p:cNvSpPr>
            <a:spLocks noChangeArrowheads="1"/>
          </p:cNvSpPr>
          <p:nvPr/>
        </p:nvSpPr>
        <p:spPr bwMode="auto">
          <a:xfrm>
            <a:off x="4114800" y="41910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70" name="Rectangle 69"/>
          <p:cNvSpPr>
            <a:spLocks noChangeArrowheads="1"/>
          </p:cNvSpPr>
          <p:nvPr/>
        </p:nvSpPr>
        <p:spPr bwMode="auto">
          <a:xfrm>
            <a:off x="5181600" y="44958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88" name="AutoShape 16"/>
          <p:cNvCxnSpPr>
            <a:cxnSpLocks noChangeShapeType="1"/>
            <a:stCxn id="69" idx="3"/>
            <a:endCxn id="70" idx="1"/>
          </p:cNvCxnSpPr>
          <p:nvPr/>
        </p:nvCxnSpPr>
        <p:spPr bwMode="auto">
          <a:xfrm>
            <a:off x="4800600" y="48006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9" name="Rectangle 88"/>
          <p:cNvSpPr>
            <a:spLocks noChangeArrowheads="1"/>
          </p:cNvSpPr>
          <p:nvPr/>
        </p:nvSpPr>
        <p:spPr bwMode="auto">
          <a:xfrm>
            <a:off x="4114800" y="2438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90" name="Rectangle 89"/>
          <p:cNvSpPr>
            <a:spLocks noChangeArrowheads="1"/>
          </p:cNvSpPr>
          <p:nvPr/>
        </p:nvSpPr>
        <p:spPr bwMode="auto">
          <a:xfrm>
            <a:off x="5181600" y="2743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91" name="AutoShape 16"/>
          <p:cNvCxnSpPr>
            <a:cxnSpLocks noChangeShapeType="1"/>
            <a:stCxn id="89" idx="3"/>
            <a:endCxn id="90" idx="1"/>
          </p:cNvCxnSpPr>
          <p:nvPr/>
        </p:nvCxnSpPr>
        <p:spPr bwMode="auto">
          <a:xfrm>
            <a:off x="4800600" y="3048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Rectangle 94"/>
          <p:cNvSpPr>
            <a:spLocks noChangeArrowheads="1"/>
          </p:cNvSpPr>
          <p:nvPr/>
        </p:nvSpPr>
        <p:spPr bwMode="auto">
          <a:xfrm>
            <a:off x="5181600" y="44958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96" name="Rectangle 95"/>
          <p:cNvSpPr>
            <a:spLocks noChangeArrowheads="1"/>
          </p:cNvSpPr>
          <p:nvPr/>
        </p:nvSpPr>
        <p:spPr bwMode="auto">
          <a:xfrm>
            <a:off x="5181600" y="2743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103" name="Group 102"/>
          <p:cNvGrpSpPr/>
          <p:nvPr/>
        </p:nvGrpSpPr>
        <p:grpSpPr>
          <a:xfrm>
            <a:off x="5181600" y="2871537"/>
            <a:ext cx="685800" cy="328863"/>
            <a:chOff x="4572000" y="-1143000"/>
            <a:chExt cx="1447800" cy="405063"/>
          </a:xfrm>
        </p:grpSpPr>
        <p:grpSp>
          <p:nvGrpSpPr>
            <p:cNvPr id="104" name="Group 103"/>
            <p:cNvGrpSpPr/>
            <p:nvPr/>
          </p:nvGrpSpPr>
          <p:grpSpPr>
            <a:xfrm>
              <a:off x="4572000" y="-1143000"/>
              <a:ext cx="1447800" cy="405063"/>
              <a:chOff x="4572000" y="-1118937"/>
              <a:chExt cx="685800" cy="381000"/>
            </a:xfrm>
          </p:grpSpPr>
          <p:cxnSp>
            <p:nvCxnSpPr>
              <p:cNvPr id="106" name="Straight Arrow Connector 10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5" name="Curved Connector 10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5181600" y="4624137"/>
            <a:ext cx="685800" cy="328863"/>
            <a:chOff x="4572000" y="-1143000"/>
            <a:chExt cx="1447800" cy="405063"/>
          </a:xfrm>
        </p:grpSpPr>
        <p:grpSp>
          <p:nvGrpSpPr>
            <p:cNvPr id="109" name="Group 108"/>
            <p:cNvGrpSpPr/>
            <p:nvPr/>
          </p:nvGrpSpPr>
          <p:grpSpPr>
            <a:xfrm>
              <a:off x="4572000" y="-1143000"/>
              <a:ext cx="1447800" cy="405063"/>
              <a:chOff x="4572000" y="-1118937"/>
              <a:chExt cx="685800" cy="381000"/>
            </a:xfrm>
          </p:grpSpPr>
          <p:cxnSp>
            <p:nvCxnSpPr>
              <p:cNvPr id="111" name="Straight Arrow Connector 11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10" name="Curved Connector 10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113" name="Rectangle 112"/>
          <p:cNvSpPr>
            <a:spLocks noChangeArrowheads="1"/>
          </p:cNvSpPr>
          <p:nvPr/>
        </p:nvSpPr>
        <p:spPr bwMode="auto">
          <a:xfrm>
            <a:off x="77724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14" name="Rectangle 113"/>
          <p:cNvSpPr>
            <a:spLocks noChangeArrowheads="1"/>
          </p:cNvSpPr>
          <p:nvPr/>
        </p:nvSpPr>
        <p:spPr bwMode="auto">
          <a:xfrm>
            <a:off x="88392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15" name="AutoShape 16"/>
          <p:cNvCxnSpPr>
            <a:cxnSpLocks noChangeShapeType="1"/>
            <a:stCxn id="113" idx="3"/>
            <a:endCxn id="114" idx="1"/>
          </p:cNvCxnSpPr>
          <p:nvPr/>
        </p:nvCxnSpPr>
        <p:spPr bwMode="auto">
          <a:xfrm>
            <a:off x="84582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6" name="Rectangle 115"/>
          <p:cNvSpPr>
            <a:spLocks noChangeArrowheads="1"/>
          </p:cNvSpPr>
          <p:nvPr/>
        </p:nvSpPr>
        <p:spPr bwMode="auto">
          <a:xfrm>
            <a:off x="77724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17" name="Rectangle 116"/>
          <p:cNvSpPr>
            <a:spLocks noChangeArrowheads="1"/>
          </p:cNvSpPr>
          <p:nvPr/>
        </p:nvSpPr>
        <p:spPr bwMode="auto">
          <a:xfrm>
            <a:off x="88392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18" name="AutoShape 16"/>
          <p:cNvCxnSpPr>
            <a:cxnSpLocks noChangeShapeType="1"/>
            <a:stCxn id="116" idx="3"/>
            <a:endCxn id="117" idx="1"/>
          </p:cNvCxnSpPr>
          <p:nvPr/>
        </p:nvCxnSpPr>
        <p:spPr bwMode="auto">
          <a:xfrm>
            <a:off x="84582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9" name="Rectangle 118"/>
          <p:cNvSpPr>
            <a:spLocks noChangeArrowheads="1"/>
          </p:cNvSpPr>
          <p:nvPr/>
        </p:nvSpPr>
        <p:spPr bwMode="auto">
          <a:xfrm>
            <a:off x="77724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20" name="Rectangle 119"/>
          <p:cNvSpPr>
            <a:spLocks noChangeArrowheads="1"/>
          </p:cNvSpPr>
          <p:nvPr/>
        </p:nvSpPr>
        <p:spPr bwMode="auto">
          <a:xfrm>
            <a:off x="88392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21" name="AutoShape 16"/>
          <p:cNvCxnSpPr>
            <a:cxnSpLocks noChangeShapeType="1"/>
            <a:stCxn id="119" idx="3"/>
            <a:endCxn id="120" idx="1"/>
          </p:cNvCxnSpPr>
          <p:nvPr/>
        </p:nvCxnSpPr>
        <p:spPr bwMode="auto">
          <a:xfrm>
            <a:off x="84582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22" name="Rectangle 121"/>
          <p:cNvSpPr>
            <a:spLocks noChangeArrowheads="1"/>
          </p:cNvSpPr>
          <p:nvPr/>
        </p:nvSpPr>
        <p:spPr bwMode="auto">
          <a:xfrm>
            <a:off x="88392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123" name="Rectangle 122"/>
          <p:cNvSpPr>
            <a:spLocks noChangeArrowheads="1"/>
          </p:cNvSpPr>
          <p:nvPr/>
        </p:nvSpPr>
        <p:spPr bwMode="auto">
          <a:xfrm>
            <a:off x="88392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124" name="Rectangle 123"/>
          <p:cNvSpPr>
            <a:spLocks noChangeArrowheads="1"/>
          </p:cNvSpPr>
          <p:nvPr/>
        </p:nvSpPr>
        <p:spPr bwMode="auto">
          <a:xfrm>
            <a:off x="88392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125" name="Group 124"/>
          <p:cNvGrpSpPr/>
          <p:nvPr/>
        </p:nvGrpSpPr>
        <p:grpSpPr>
          <a:xfrm>
            <a:off x="8839200" y="2185737"/>
            <a:ext cx="685800" cy="328863"/>
            <a:chOff x="4572000" y="-1143000"/>
            <a:chExt cx="1447800" cy="405063"/>
          </a:xfrm>
        </p:grpSpPr>
        <p:grpSp>
          <p:nvGrpSpPr>
            <p:cNvPr id="126" name="Group 125"/>
            <p:cNvGrpSpPr/>
            <p:nvPr/>
          </p:nvGrpSpPr>
          <p:grpSpPr>
            <a:xfrm>
              <a:off x="4572000" y="-1143000"/>
              <a:ext cx="1447800" cy="405063"/>
              <a:chOff x="4572000" y="-1118937"/>
              <a:chExt cx="685800" cy="381000"/>
            </a:xfrm>
          </p:grpSpPr>
          <p:cxnSp>
            <p:nvCxnSpPr>
              <p:cNvPr id="128" name="Straight Arrow Connector 127"/>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27" name="Curved Connector 126"/>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30" name="Group 129"/>
          <p:cNvGrpSpPr/>
          <p:nvPr/>
        </p:nvGrpSpPr>
        <p:grpSpPr>
          <a:xfrm>
            <a:off x="8839200" y="3709737"/>
            <a:ext cx="685800" cy="328863"/>
            <a:chOff x="4572000" y="-1143000"/>
            <a:chExt cx="1447800" cy="405063"/>
          </a:xfrm>
        </p:grpSpPr>
        <p:grpSp>
          <p:nvGrpSpPr>
            <p:cNvPr id="131" name="Group 130"/>
            <p:cNvGrpSpPr/>
            <p:nvPr/>
          </p:nvGrpSpPr>
          <p:grpSpPr>
            <a:xfrm>
              <a:off x="4572000" y="-1143000"/>
              <a:ext cx="1447800" cy="405063"/>
              <a:chOff x="4572000" y="-1118937"/>
              <a:chExt cx="685800" cy="381000"/>
            </a:xfrm>
          </p:grpSpPr>
          <p:cxnSp>
            <p:nvCxnSpPr>
              <p:cNvPr id="133" name="Straight Arrow Connector 132"/>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32" name="Curved Connector 131"/>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35" name="Group 134"/>
          <p:cNvGrpSpPr/>
          <p:nvPr/>
        </p:nvGrpSpPr>
        <p:grpSpPr>
          <a:xfrm>
            <a:off x="8839200" y="5462337"/>
            <a:ext cx="685800" cy="328863"/>
            <a:chOff x="4572000" y="-1143000"/>
            <a:chExt cx="1447800" cy="405063"/>
          </a:xfrm>
        </p:grpSpPr>
        <p:grpSp>
          <p:nvGrpSpPr>
            <p:cNvPr id="136" name="Group 135"/>
            <p:cNvGrpSpPr/>
            <p:nvPr/>
          </p:nvGrpSpPr>
          <p:grpSpPr>
            <a:xfrm>
              <a:off x="4572000" y="-1143000"/>
              <a:ext cx="1447800" cy="405063"/>
              <a:chOff x="4572000" y="-1118937"/>
              <a:chExt cx="685800" cy="381000"/>
            </a:xfrm>
          </p:grpSpPr>
          <p:cxnSp>
            <p:nvCxnSpPr>
              <p:cNvPr id="138" name="Straight Arrow Connector 137"/>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37" name="Curved Connector 136"/>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143" name="Rectangle 142"/>
          <p:cNvSpPr>
            <a:spLocks noChangeArrowheads="1"/>
          </p:cNvSpPr>
          <p:nvPr/>
        </p:nvSpPr>
        <p:spPr bwMode="auto">
          <a:xfrm>
            <a:off x="9982200" y="2209800"/>
            <a:ext cx="381000" cy="304800"/>
          </a:xfrm>
          <a:prstGeom prst="rect">
            <a:avLst/>
          </a:prstGeom>
          <a:solidFill>
            <a:srgbClr val="FFFF00"/>
          </a:solidFill>
          <a:ln w="9525">
            <a:solidFill>
              <a:schemeClr val="tx1"/>
            </a:solidFill>
            <a:miter lim="800000"/>
            <a:headEnd/>
            <a:tailEnd/>
          </a:ln>
        </p:spPr>
        <p:txBody>
          <a:bodyPr wrap="none" anchor="ctr"/>
          <a:lstStyle/>
          <a:p>
            <a:pPr algn="ctr"/>
            <a:r>
              <a:rPr lang="en-US" dirty="0">
                <a:latin typeface="Calibri"/>
                <a:cs typeface="Calibri"/>
              </a:rPr>
              <a:t>f</a:t>
            </a:r>
            <a:r>
              <a:rPr lang="en-US" baseline="-25000" dirty="0">
                <a:latin typeface="Calibri"/>
                <a:cs typeface="Calibri"/>
              </a:rPr>
              <a:t>1</a:t>
            </a:r>
          </a:p>
        </p:txBody>
      </p:sp>
      <p:sp>
        <p:nvSpPr>
          <p:cNvPr id="144" name="Rectangle 143"/>
          <p:cNvSpPr>
            <a:spLocks noChangeArrowheads="1"/>
          </p:cNvSpPr>
          <p:nvPr/>
        </p:nvSpPr>
        <p:spPr bwMode="auto">
          <a:xfrm>
            <a:off x="9982200" y="3733800"/>
            <a:ext cx="381000" cy="304800"/>
          </a:xfrm>
          <a:prstGeom prst="rect">
            <a:avLst/>
          </a:prstGeom>
          <a:solidFill>
            <a:srgbClr val="008000"/>
          </a:solidFill>
          <a:ln w="9525">
            <a:solidFill>
              <a:schemeClr val="tx1"/>
            </a:solidFill>
            <a:miter lim="800000"/>
            <a:headEnd/>
            <a:tailEnd/>
          </a:ln>
        </p:spPr>
        <p:txBody>
          <a:bodyPr wrap="none" anchor="ctr"/>
          <a:lstStyle/>
          <a:p>
            <a:pPr algn="ctr"/>
            <a:r>
              <a:rPr lang="en-US" dirty="0">
                <a:latin typeface="Calibri"/>
                <a:cs typeface="Calibri"/>
              </a:rPr>
              <a:t>f</a:t>
            </a:r>
            <a:r>
              <a:rPr lang="en-US" baseline="-25000" dirty="0">
                <a:latin typeface="Calibri"/>
                <a:cs typeface="Calibri"/>
              </a:rPr>
              <a:t>2</a:t>
            </a:r>
          </a:p>
        </p:txBody>
      </p:sp>
      <p:sp>
        <p:nvSpPr>
          <p:cNvPr id="145" name="Rectangle 144"/>
          <p:cNvSpPr>
            <a:spLocks noChangeArrowheads="1"/>
          </p:cNvSpPr>
          <p:nvPr/>
        </p:nvSpPr>
        <p:spPr bwMode="auto">
          <a:xfrm>
            <a:off x="9982200" y="5410200"/>
            <a:ext cx="381000" cy="304800"/>
          </a:xfrm>
          <a:prstGeom prst="rect">
            <a:avLst/>
          </a:prstGeom>
          <a:solidFill>
            <a:srgbClr val="FF0000"/>
          </a:solidFill>
          <a:ln w="9525">
            <a:solidFill>
              <a:schemeClr val="tx1"/>
            </a:solidFill>
            <a:miter lim="800000"/>
            <a:headEnd/>
            <a:tailEnd/>
          </a:ln>
        </p:spPr>
        <p:txBody>
          <a:bodyPr wrap="none" anchor="ctr"/>
          <a:lstStyle/>
          <a:p>
            <a:pPr algn="ctr"/>
            <a:r>
              <a:rPr lang="en-US" dirty="0">
                <a:latin typeface="Calibri"/>
                <a:cs typeface="Calibri"/>
              </a:rPr>
              <a:t>f</a:t>
            </a:r>
            <a:r>
              <a:rPr lang="en-US" baseline="-25000" dirty="0">
                <a:latin typeface="Calibri"/>
                <a:cs typeface="Calibri"/>
              </a:rPr>
              <a:t>3</a:t>
            </a:r>
          </a:p>
        </p:txBody>
      </p:sp>
      <p:sp>
        <p:nvSpPr>
          <p:cNvPr id="146" name="Line 7"/>
          <p:cNvSpPr>
            <a:spLocks noChangeShapeType="1"/>
          </p:cNvSpPr>
          <p:nvPr/>
        </p:nvSpPr>
        <p:spPr bwMode="auto">
          <a:xfrm>
            <a:off x="1905000" y="2286000"/>
            <a:ext cx="2209800" cy="685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7" name="Line 7"/>
          <p:cNvSpPr>
            <a:spLocks noChangeShapeType="1"/>
          </p:cNvSpPr>
          <p:nvPr/>
        </p:nvSpPr>
        <p:spPr bwMode="auto">
          <a:xfrm flipV="1">
            <a:off x="1905000" y="3048000"/>
            <a:ext cx="2209800" cy="7620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8" name="Line 7"/>
          <p:cNvSpPr>
            <a:spLocks noChangeShapeType="1"/>
          </p:cNvSpPr>
          <p:nvPr/>
        </p:nvSpPr>
        <p:spPr bwMode="auto">
          <a:xfrm flipV="1">
            <a:off x="1905000" y="3276600"/>
            <a:ext cx="2209800" cy="22860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9" name="Line 8"/>
          <p:cNvSpPr>
            <a:spLocks noChangeShapeType="1"/>
          </p:cNvSpPr>
          <p:nvPr/>
        </p:nvSpPr>
        <p:spPr bwMode="auto">
          <a:xfrm>
            <a:off x="1905000" y="2286000"/>
            <a:ext cx="2209800" cy="22098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0" name="Line 8"/>
          <p:cNvSpPr>
            <a:spLocks noChangeShapeType="1"/>
          </p:cNvSpPr>
          <p:nvPr/>
        </p:nvSpPr>
        <p:spPr bwMode="auto">
          <a:xfrm flipV="1">
            <a:off x="1905000" y="5181600"/>
            <a:ext cx="2133600" cy="3810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1" name="Line 7"/>
          <p:cNvSpPr>
            <a:spLocks noChangeShapeType="1"/>
          </p:cNvSpPr>
          <p:nvPr/>
        </p:nvSpPr>
        <p:spPr bwMode="auto">
          <a:xfrm>
            <a:off x="1905000" y="3810000"/>
            <a:ext cx="2209800" cy="1066800"/>
          </a:xfrm>
          <a:prstGeom prst="line">
            <a:avLst/>
          </a:prstGeom>
          <a:noFill/>
          <a:ln w="889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2" name="Rectangle 151"/>
          <p:cNvSpPr>
            <a:spLocks noChangeArrowheads="1"/>
          </p:cNvSpPr>
          <p:nvPr/>
        </p:nvSpPr>
        <p:spPr bwMode="auto">
          <a:xfrm>
            <a:off x="1524000" y="2133600"/>
            <a:ext cx="381000" cy="304800"/>
          </a:xfrm>
          <a:prstGeom prst="rect">
            <a:avLst/>
          </a:prstGeom>
          <a:solidFill>
            <a:srgbClr val="FFFF00"/>
          </a:solidFill>
          <a:ln w="9525">
            <a:solidFill>
              <a:schemeClr val="tx1"/>
            </a:solidFill>
            <a:miter lim="800000"/>
            <a:headEnd/>
            <a:tailEnd/>
          </a:ln>
        </p:spPr>
        <p:txBody>
          <a:bodyPr wrap="none" anchor="ctr"/>
          <a:lstStyle/>
          <a:p>
            <a:pPr algn="ctr"/>
            <a:r>
              <a:rPr lang="en-US" dirty="0">
                <a:latin typeface="Calibri"/>
                <a:cs typeface="Calibri"/>
              </a:rPr>
              <a:t>f</a:t>
            </a:r>
            <a:r>
              <a:rPr lang="en-US" baseline="-25000" dirty="0">
                <a:latin typeface="Calibri"/>
                <a:cs typeface="Calibri"/>
              </a:rPr>
              <a:t>1</a:t>
            </a:r>
          </a:p>
        </p:txBody>
      </p:sp>
      <p:sp>
        <p:nvSpPr>
          <p:cNvPr id="153" name="Rectangle 152"/>
          <p:cNvSpPr>
            <a:spLocks noChangeArrowheads="1"/>
          </p:cNvSpPr>
          <p:nvPr/>
        </p:nvSpPr>
        <p:spPr bwMode="auto">
          <a:xfrm>
            <a:off x="1524000" y="3657600"/>
            <a:ext cx="381000" cy="304800"/>
          </a:xfrm>
          <a:prstGeom prst="rect">
            <a:avLst/>
          </a:prstGeom>
          <a:solidFill>
            <a:srgbClr val="008000"/>
          </a:solidFill>
          <a:ln w="9525">
            <a:solidFill>
              <a:schemeClr val="tx1"/>
            </a:solidFill>
            <a:miter lim="800000"/>
            <a:headEnd/>
            <a:tailEnd/>
          </a:ln>
        </p:spPr>
        <p:txBody>
          <a:bodyPr wrap="none" anchor="ctr"/>
          <a:lstStyle/>
          <a:p>
            <a:pPr algn="ctr"/>
            <a:r>
              <a:rPr lang="en-US" dirty="0">
                <a:latin typeface="Calibri"/>
                <a:cs typeface="Calibri"/>
              </a:rPr>
              <a:t>f</a:t>
            </a:r>
            <a:r>
              <a:rPr lang="en-US" baseline="-25000" dirty="0">
                <a:latin typeface="Calibri"/>
                <a:cs typeface="Calibri"/>
              </a:rPr>
              <a:t>2</a:t>
            </a:r>
          </a:p>
        </p:txBody>
      </p:sp>
      <p:sp>
        <p:nvSpPr>
          <p:cNvPr id="154" name="Rectangle 153"/>
          <p:cNvSpPr>
            <a:spLocks noChangeArrowheads="1"/>
          </p:cNvSpPr>
          <p:nvPr/>
        </p:nvSpPr>
        <p:spPr bwMode="auto">
          <a:xfrm>
            <a:off x="1524000" y="5410200"/>
            <a:ext cx="381000" cy="304800"/>
          </a:xfrm>
          <a:prstGeom prst="rect">
            <a:avLst/>
          </a:prstGeom>
          <a:solidFill>
            <a:srgbClr val="FF0000"/>
          </a:solidFill>
          <a:ln w="9525">
            <a:solidFill>
              <a:schemeClr val="tx1"/>
            </a:solidFill>
            <a:miter lim="800000"/>
            <a:headEnd/>
            <a:tailEnd/>
          </a:ln>
        </p:spPr>
        <p:txBody>
          <a:bodyPr wrap="none" anchor="ctr"/>
          <a:lstStyle/>
          <a:p>
            <a:pPr algn="ctr"/>
            <a:r>
              <a:rPr lang="en-US" dirty="0">
                <a:latin typeface="Calibri"/>
                <a:cs typeface="Calibri"/>
              </a:rPr>
              <a:t>f</a:t>
            </a:r>
            <a:r>
              <a:rPr lang="en-US" baseline="-25000" dirty="0">
                <a:latin typeface="Calibri"/>
                <a:cs typeface="Calibri"/>
              </a:rPr>
              <a:t>3</a:t>
            </a:r>
          </a:p>
        </p:txBody>
      </p:sp>
      <p:sp>
        <p:nvSpPr>
          <p:cNvPr id="155" name="Line 7"/>
          <p:cNvSpPr>
            <a:spLocks noChangeShapeType="1"/>
          </p:cNvSpPr>
          <p:nvPr/>
        </p:nvSpPr>
        <p:spPr bwMode="auto">
          <a:xfrm flipV="1">
            <a:off x="5867400" y="1981200"/>
            <a:ext cx="1905000" cy="9906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6" name="Line 7"/>
          <p:cNvSpPr>
            <a:spLocks noChangeShapeType="1"/>
          </p:cNvSpPr>
          <p:nvPr/>
        </p:nvSpPr>
        <p:spPr bwMode="auto">
          <a:xfrm>
            <a:off x="5867400" y="4800600"/>
            <a:ext cx="1905000" cy="1066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7" name="Line 8"/>
          <p:cNvSpPr>
            <a:spLocks noChangeShapeType="1"/>
          </p:cNvSpPr>
          <p:nvPr/>
        </p:nvSpPr>
        <p:spPr bwMode="auto">
          <a:xfrm flipV="1">
            <a:off x="5867400" y="4114800"/>
            <a:ext cx="1905000" cy="6858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8" name="Line 8"/>
          <p:cNvSpPr>
            <a:spLocks noChangeShapeType="1"/>
          </p:cNvSpPr>
          <p:nvPr/>
        </p:nvSpPr>
        <p:spPr bwMode="auto">
          <a:xfrm>
            <a:off x="5867400" y="3124200"/>
            <a:ext cx="1905000" cy="6858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9" name="Line 7"/>
          <p:cNvSpPr>
            <a:spLocks noChangeShapeType="1"/>
          </p:cNvSpPr>
          <p:nvPr/>
        </p:nvSpPr>
        <p:spPr bwMode="auto">
          <a:xfrm flipV="1">
            <a:off x="5867400" y="2514600"/>
            <a:ext cx="1905000" cy="2209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60" name="Line 7"/>
          <p:cNvSpPr>
            <a:spLocks noChangeShapeType="1"/>
          </p:cNvSpPr>
          <p:nvPr/>
        </p:nvSpPr>
        <p:spPr bwMode="auto">
          <a:xfrm>
            <a:off x="5867400" y="3200400"/>
            <a:ext cx="1905000" cy="2438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5" name="Picture 4" descr="TP_tmp.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2783927" y="5867400"/>
            <a:ext cx="4017579" cy="86710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4" name="Picture 3" descr="TP_tmp.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677400" y="2286000"/>
            <a:ext cx="177800" cy="152400"/>
          </a:xfrm>
          <a:prstGeom prst="rect">
            <a:avLst/>
          </a:prstGeom>
        </p:spPr>
      </p:pic>
      <p:pic>
        <p:nvPicPr>
          <p:cNvPr id="71" name="Picture 70" descr="TP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677400" y="3810000"/>
            <a:ext cx="177800" cy="152400"/>
          </a:xfrm>
          <a:prstGeom prst="rect">
            <a:avLst/>
          </a:prstGeom>
        </p:spPr>
      </p:pic>
      <p:pic>
        <p:nvPicPr>
          <p:cNvPr id="72" name="Picture 71" descr="TP_tmp.png"/>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9677400" y="5518152"/>
            <a:ext cx="177800" cy="152400"/>
          </a:xfrm>
          <a:prstGeom prst="rect">
            <a:avLst/>
          </a:prstGeom>
        </p:spPr>
      </p:pic>
    </p:spTree>
    <p:extLst>
      <p:ext uri="{BB962C8B-B14F-4D97-AF65-F5344CB8AC3E}">
        <p14:creationId xmlns:p14="http://schemas.microsoft.com/office/powerpoint/2010/main" val="130646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Procedure: Stacked Auto-Encoder</a:t>
            </a:r>
          </a:p>
        </p:txBody>
      </p:sp>
      <p:sp>
        <p:nvSpPr>
          <p:cNvPr id="5" name="Rectangle 3"/>
          <p:cNvSpPr>
            <a:spLocks noGrp="1" noChangeArrowheads="1"/>
          </p:cNvSpPr>
          <p:nvPr>
            <p:ph idx="1"/>
          </p:nvPr>
        </p:nvSpPr>
        <p:spPr>
          <a:xfrm>
            <a:off x="381000" y="1447800"/>
            <a:ext cx="11353800" cy="4876800"/>
          </a:xfrm>
        </p:spPr>
        <p:txBody>
          <a:bodyPr/>
          <a:lstStyle/>
          <a:p>
            <a:pPr>
              <a:lnSpc>
                <a:spcPct val="90000"/>
              </a:lnSpc>
            </a:pPr>
            <a:r>
              <a:rPr lang="en-US" sz="2800" dirty="0"/>
              <a:t>Auto-encoder</a:t>
            </a:r>
          </a:p>
          <a:p>
            <a:pPr lvl="1">
              <a:lnSpc>
                <a:spcPct val="90000"/>
              </a:lnSpc>
            </a:pPr>
            <a:r>
              <a:rPr lang="en-US" sz="2400" dirty="0"/>
              <a:t>Layer 1 = “compressed” version of input layer</a:t>
            </a:r>
          </a:p>
          <a:p>
            <a:pPr lvl="1">
              <a:lnSpc>
                <a:spcPct val="90000"/>
              </a:lnSpc>
            </a:pPr>
            <a:endParaRPr lang="en-US" sz="2400" dirty="0"/>
          </a:p>
          <a:p>
            <a:pPr>
              <a:lnSpc>
                <a:spcPct val="90000"/>
              </a:lnSpc>
            </a:pPr>
            <a:r>
              <a:rPr lang="en-US" sz="2800" dirty="0"/>
              <a:t>Stacked Auto-encoder</a:t>
            </a:r>
          </a:p>
          <a:p>
            <a:pPr lvl="1">
              <a:lnSpc>
                <a:spcPct val="90000"/>
              </a:lnSpc>
            </a:pPr>
            <a:r>
              <a:rPr lang="en-US" sz="2400" dirty="0"/>
              <a:t>For every image, make a compressed image (= layer 1 response to image) </a:t>
            </a:r>
          </a:p>
          <a:p>
            <a:pPr lvl="1">
              <a:lnSpc>
                <a:spcPct val="90000"/>
              </a:lnSpc>
            </a:pPr>
            <a:r>
              <a:rPr lang="en-US" sz="2400" dirty="0"/>
              <a:t>Learn Layer 2 by using compressed images as input, and as output to be predicted</a:t>
            </a:r>
          </a:p>
          <a:p>
            <a:pPr lvl="1">
              <a:lnSpc>
                <a:spcPct val="90000"/>
              </a:lnSpc>
            </a:pPr>
            <a:r>
              <a:rPr lang="en-US" sz="2400" dirty="0"/>
              <a:t>Repeat similarly for Layer 3, 4, etc.</a:t>
            </a:r>
          </a:p>
          <a:p>
            <a:pPr lvl="1">
              <a:lnSpc>
                <a:spcPct val="90000"/>
              </a:lnSpc>
            </a:pPr>
            <a:endParaRPr lang="en-US" sz="2400" dirty="0"/>
          </a:p>
          <a:p>
            <a:pPr>
              <a:lnSpc>
                <a:spcPct val="90000"/>
              </a:lnSpc>
            </a:pPr>
            <a:r>
              <a:rPr lang="en-US" sz="2800" dirty="0"/>
              <a:t>Some details left out</a:t>
            </a:r>
          </a:p>
          <a:p>
            <a:pPr lvl="1">
              <a:lnSpc>
                <a:spcPct val="90000"/>
              </a:lnSpc>
            </a:pPr>
            <a:r>
              <a:rPr lang="en-US" sz="2400" dirty="0"/>
              <a:t>Typically in between layers responses get agglomerated from several neurons (“pooling” / “complex cells”)</a:t>
            </a:r>
          </a:p>
        </p:txBody>
      </p:sp>
    </p:spTree>
    <p:extLst>
      <p:ext uri="{BB962C8B-B14F-4D97-AF65-F5344CB8AC3E}">
        <p14:creationId xmlns:p14="http://schemas.microsoft.com/office/powerpoint/2010/main" val="1185664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0"/>
            <a:ext cx="8229600" cy="1143000"/>
          </a:xfrm>
        </p:spPr>
        <p:txBody>
          <a:bodyPr/>
          <a:lstStyle/>
          <a:p>
            <a:r>
              <a:rPr lang="en-US" sz="4000" dirty="0"/>
              <a:t>Final Result: Trained Neural Network</a:t>
            </a:r>
          </a:p>
        </p:txBody>
      </p:sp>
      <p:sp>
        <p:nvSpPr>
          <p:cNvPr id="17" name="Rectangle 16"/>
          <p:cNvSpPr>
            <a:spLocks noChangeArrowheads="1"/>
          </p:cNvSpPr>
          <p:nvPr/>
        </p:nvSpPr>
        <p:spPr bwMode="auto">
          <a:xfrm>
            <a:off x="22098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8" name="Line 6"/>
          <p:cNvSpPr>
            <a:spLocks noChangeShapeType="1"/>
          </p:cNvSpPr>
          <p:nvPr/>
        </p:nvSpPr>
        <p:spPr bwMode="auto">
          <a:xfrm>
            <a:off x="457200" y="3048000"/>
            <a:ext cx="1752600" cy="2286000"/>
          </a:xfrm>
          <a:prstGeom prst="line">
            <a:avLst/>
          </a:prstGeom>
          <a:noFill/>
          <a:ln w="158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9" name="Line 7"/>
          <p:cNvSpPr>
            <a:spLocks noChangeShapeType="1"/>
          </p:cNvSpPr>
          <p:nvPr/>
        </p:nvSpPr>
        <p:spPr bwMode="auto">
          <a:xfrm>
            <a:off x="457200" y="3733800"/>
            <a:ext cx="1752600" cy="1981200"/>
          </a:xfrm>
          <a:prstGeom prst="line">
            <a:avLst/>
          </a:prstGeom>
          <a:noFill/>
          <a:ln w="889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0" name="Line 8"/>
          <p:cNvSpPr>
            <a:spLocks noChangeShapeType="1"/>
          </p:cNvSpPr>
          <p:nvPr/>
        </p:nvSpPr>
        <p:spPr bwMode="auto">
          <a:xfrm>
            <a:off x="457200" y="4800600"/>
            <a:ext cx="1752600" cy="12192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1" name="Rectangle 20"/>
          <p:cNvSpPr>
            <a:spLocks noChangeArrowheads="1"/>
          </p:cNvSpPr>
          <p:nvPr/>
        </p:nvSpPr>
        <p:spPr bwMode="auto">
          <a:xfrm>
            <a:off x="76200" y="28956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1</a:t>
            </a:r>
          </a:p>
        </p:txBody>
      </p:sp>
      <p:sp>
        <p:nvSpPr>
          <p:cNvPr id="22" name="Rectangle 21"/>
          <p:cNvSpPr>
            <a:spLocks noChangeArrowheads="1"/>
          </p:cNvSpPr>
          <p:nvPr/>
        </p:nvSpPr>
        <p:spPr bwMode="auto">
          <a:xfrm>
            <a:off x="76200" y="35052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2</a:t>
            </a:r>
          </a:p>
        </p:txBody>
      </p:sp>
      <p:sp>
        <p:nvSpPr>
          <p:cNvPr id="23" name="Rectangle 22"/>
          <p:cNvSpPr>
            <a:spLocks noChangeArrowheads="1"/>
          </p:cNvSpPr>
          <p:nvPr/>
        </p:nvSpPr>
        <p:spPr bwMode="auto">
          <a:xfrm>
            <a:off x="76200" y="46482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dirty="0" err="1">
                <a:latin typeface="Calibri"/>
                <a:cs typeface="Calibri"/>
              </a:rPr>
              <a:t>f</a:t>
            </a:r>
            <a:r>
              <a:rPr lang="en-US" baseline="-25000" dirty="0" err="1">
                <a:latin typeface="Calibri"/>
                <a:cs typeface="Calibri"/>
              </a:rPr>
              <a:t>N</a:t>
            </a:r>
            <a:endParaRPr lang="en-US" baseline="-25000" dirty="0">
              <a:latin typeface="Calibri"/>
              <a:cs typeface="Calibri"/>
            </a:endParaRPr>
          </a:p>
        </p:txBody>
      </p:sp>
      <p:sp>
        <p:nvSpPr>
          <p:cNvPr id="27" name="Rectangle 26"/>
          <p:cNvSpPr>
            <a:spLocks noChangeArrowheads="1"/>
          </p:cNvSpPr>
          <p:nvPr/>
        </p:nvSpPr>
        <p:spPr bwMode="auto">
          <a:xfrm>
            <a:off x="32766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28" name="AutoShape 16"/>
          <p:cNvCxnSpPr>
            <a:cxnSpLocks noChangeShapeType="1"/>
            <a:stCxn id="17" idx="3"/>
            <a:endCxn id="27" idx="1"/>
          </p:cNvCxnSpPr>
          <p:nvPr/>
        </p:nvCxnSpPr>
        <p:spPr bwMode="auto">
          <a:xfrm>
            <a:off x="28956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0" name="Rectangle 29"/>
          <p:cNvSpPr>
            <a:spLocks noChangeArrowheads="1"/>
          </p:cNvSpPr>
          <p:nvPr/>
        </p:nvSpPr>
        <p:spPr bwMode="auto">
          <a:xfrm>
            <a:off x="22098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31" name="Line 6"/>
          <p:cNvSpPr>
            <a:spLocks noChangeShapeType="1"/>
          </p:cNvSpPr>
          <p:nvPr/>
        </p:nvSpPr>
        <p:spPr bwMode="auto">
          <a:xfrm>
            <a:off x="457200" y="3048000"/>
            <a:ext cx="1752600" cy="381000"/>
          </a:xfrm>
          <a:prstGeom prst="line">
            <a:avLst/>
          </a:prstGeom>
          <a:noFill/>
          <a:ln w="666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32" name="Line 7"/>
          <p:cNvSpPr>
            <a:spLocks noChangeShapeType="1"/>
          </p:cNvSpPr>
          <p:nvPr/>
        </p:nvSpPr>
        <p:spPr bwMode="auto">
          <a:xfrm>
            <a:off x="457200" y="3733800"/>
            <a:ext cx="1752600" cy="1524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33" name="Line 8"/>
          <p:cNvSpPr>
            <a:spLocks noChangeShapeType="1"/>
          </p:cNvSpPr>
          <p:nvPr/>
        </p:nvSpPr>
        <p:spPr bwMode="auto">
          <a:xfrm flipV="1">
            <a:off x="457200" y="4191000"/>
            <a:ext cx="1828800" cy="6096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0" name="Rectangle 39"/>
          <p:cNvSpPr>
            <a:spLocks noChangeArrowheads="1"/>
          </p:cNvSpPr>
          <p:nvPr/>
        </p:nvSpPr>
        <p:spPr bwMode="auto">
          <a:xfrm>
            <a:off x="32766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41" name="AutoShape 16"/>
          <p:cNvCxnSpPr>
            <a:cxnSpLocks noChangeShapeType="1"/>
            <a:stCxn id="30" idx="3"/>
            <a:endCxn id="40" idx="1"/>
          </p:cNvCxnSpPr>
          <p:nvPr/>
        </p:nvCxnSpPr>
        <p:spPr bwMode="auto">
          <a:xfrm>
            <a:off x="28956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43" name="Rectangle 42"/>
          <p:cNvSpPr>
            <a:spLocks noChangeArrowheads="1"/>
          </p:cNvSpPr>
          <p:nvPr/>
        </p:nvSpPr>
        <p:spPr bwMode="auto">
          <a:xfrm>
            <a:off x="22098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44" name="Line 6"/>
          <p:cNvSpPr>
            <a:spLocks noChangeShapeType="1"/>
          </p:cNvSpPr>
          <p:nvPr/>
        </p:nvSpPr>
        <p:spPr bwMode="auto">
          <a:xfrm flipV="1">
            <a:off x="457200" y="1828800"/>
            <a:ext cx="1752600" cy="12192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5" name="Line 7"/>
          <p:cNvSpPr>
            <a:spLocks noChangeShapeType="1"/>
          </p:cNvSpPr>
          <p:nvPr/>
        </p:nvSpPr>
        <p:spPr bwMode="auto">
          <a:xfrm flipV="1">
            <a:off x="457200" y="2209800"/>
            <a:ext cx="1752600" cy="15240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 name="Line 8"/>
          <p:cNvSpPr>
            <a:spLocks noChangeShapeType="1"/>
          </p:cNvSpPr>
          <p:nvPr/>
        </p:nvSpPr>
        <p:spPr bwMode="auto">
          <a:xfrm flipV="1">
            <a:off x="457200" y="2590800"/>
            <a:ext cx="1676400" cy="22098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53" name="Rectangle 52"/>
          <p:cNvSpPr>
            <a:spLocks noChangeArrowheads="1"/>
          </p:cNvSpPr>
          <p:nvPr/>
        </p:nvSpPr>
        <p:spPr bwMode="auto">
          <a:xfrm>
            <a:off x="32766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54" name="AutoShape 16"/>
          <p:cNvCxnSpPr>
            <a:cxnSpLocks noChangeShapeType="1"/>
            <a:stCxn id="43" idx="3"/>
            <a:endCxn id="53" idx="1"/>
          </p:cNvCxnSpPr>
          <p:nvPr/>
        </p:nvCxnSpPr>
        <p:spPr bwMode="auto">
          <a:xfrm>
            <a:off x="28956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6" name="Rectangle 65"/>
          <p:cNvSpPr>
            <a:spLocks noChangeArrowheads="1"/>
          </p:cNvSpPr>
          <p:nvPr/>
        </p:nvSpPr>
        <p:spPr bwMode="auto">
          <a:xfrm>
            <a:off x="32766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67" name="Rectangle 66"/>
          <p:cNvSpPr>
            <a:spLocks noChangeArrowheads="1"/>
          </p:cNvSpPr>
          <p:nvPr/>
        </p:nvSpPr>
        <p:spPr bwMode="auto">
          <a:xfrm>
            <a:off x="32766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68" name="Rectangle 67"/>
          <p:cNvSpPr>
            <a:spLocks noChangeArrowheads="1"/>
          </p:cNvSpPr>
          <p:nvPr/>
        </p:nvSpPr>
        <p:spPr bwMode="auto">
          <a:xfrm>
            <a:off x="32766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15" name="Group 14"/>
          <p:cNvGrpSpPr/>
          <p:nvPr/>
        </p:nvGrpSpPr>
        <p:grpSpPr>
          <a:xfrm>
            <a:off x="3276600" y="2185737"/>
            <a:ext cx="685800" cy="328863"/>
            <a:chOff x="4572000" y="-1143000"/>
            <a:chExt cx="1447800" cy="405063"/>
          </a:xfrm>
        </p:grpSpPr>
        <p:grpSp>
          <p:nvGrpSpPr>
            <p:cNvPr id="8" name="Group 7"/>
            <p:cNvGrpSpPr/>
            <p:nvPr/>
          </p:nvGrpSpPr>
          <p:grpSpPr>
            <a:xfrm>
              <a:off x="4572000" y="-1143000"/>
              <a:ext cx="1447800" cy="405063"/>
              <a:chOff x="4572000" y="-1118937"/>
              <a:chExt cx="685800" cy="381000"/>
            </a:xfrm>
          </p:grpSpPr>
          <p:cxnSp>
            <p:nvCxnSpPr>
              <p:cNvPr id="71" name="Straight Arrow Connector 7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3276600" y="3709737"/>
            <a:ext cx="685800" cy="328863"/>
            <a:chOff x="4572000" y="-1143000"/>
            <a:chExt cx="1447800" cy="405063"/>
          </a:xfrm>
        </p:grpSpPr>
        <p:grpSp>
          <p:nvGrpSpPr>
            <p:cNvPr id="74" name="Group 73"/>
            <p:cNvGrpSpPr/>
            <p:nvPr/>
          </p:nvGrpSpPr>
          <p:grpSpPr>
            <a:xfrm>
              <a:off x="4572000" y="-1143000"/>
              <a:ext cx="1447800" cy="405063"/>
              <a:chOff x="4572000" y="-1118937"/>
              <a:chExt cx="685800" cy="381000"/>
            </a:xfrm>
          </p:grpSpPr>
          <p:cxnSp>
            <p:nvCxnSpPr>
              <p:cNvPr id="76" name="Straight Arrow Connector 7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75" name="Curved Connector 7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276600" y="5462337"/>
            <a:ext cx="685800" cy="328863"/>
            <a:chOff x="4572000" y="-1143000"/>
            <a:chExt cx="1447800" cy="405063"/>
          </a:xfrm>
        </p:grpSpPr>
        <p:grpSp>
          <p:nvGrpSpPr>
            <p:cNvPr id="79" name="Group 78"/>
            <p:cNvGrpSpPr/>
            <p:nvPr/>
          </p:nvGrpSpPr>
          <p:grpSpPr>
            <a:xfrm>
              <a:off x="4572000" y="-1143000"/>
              <a:ext cx="1447800" cy="405063"/>
              <a:chOff x="4572000" y="-1118937"/>
              <a:chExt cx="685800" cy="381000"/>
            </a:xfrm>
          </p:grpSpPr>
          <p:cxnSp>
            <p:nvCxnSpPr>
              <p:cNvPr id="81" name="Straight Arrow Connector 8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80" name="Curved Connector 7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69" name="Rectangle 68"/>
          <p:cNvSpPr>
            <a:spLocks noChangeArrowheads="1"/>
          </p:cNvSpPr>
          <p:nvPr/>
        </p:nvSpPr>
        <p:spPr bwMode="auto">
          <a:xfrm>
            <a:off x="44958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70" name="Rectangle 69"/>
          <p:cNvSpPr>
            <a:spLocks noChangeArrowheads="1"/>
          </p:cNvSpPr>
          <p:nvPr/>
        </p:nvSpPr>
        <p:spPr bwMode="auto">
          <a:xfrm>
            <a:off x="55626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88" name="AutoShape 16"/>
          <p:cNvCxnSpPr>
            <a:cxnSpLocks noChangeShapeType="1"/>
            <a:stCxn id="69" idx="3"/>
            <a:endCxn id="70" idx="1"/>
          </p:cNvCxnSpPr>
          <p:nvPr/>
        </p:nvCxnSpPr>
        <p:spPr bwMode="auto">
          <a:xfrm>
            <a:off x="51816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9" name="Rectangle 88"/>
          <p:cNvSpPr>
            <a:spLocks noChangeArrowheads="1"/>
          </p:cNvSpPr>
          <p:nvPr/>
        </p:nvSpPr>
        <p:spPr bwMode="auto">
          <a:xfrm>
            <a:off x="44958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90" name="Rectangle 89"/>
          <p:cNvSpPr>
            <a:spLocks noChangeArrowheads="1"/>
          </p:cNvSpPr>
          <p:nvPr/>
        </p:nvSpPr>
        <p:spPr bwMode="auto">
          <a:xfrm>
            <a:off x="55626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91" name="AutoShape 16"/>
          <p:cNvCxnSpPr>
            <a:cxnSpLocks noChangeShapeType="1"/>
            <a:stCxn id="89" idx="3"/>
            <a:endCxn id="90" idx="1"/>
          </p:cNvCxnSpPr>
          <p:nvPr/>
        </p:nvCxnSpPr>
        <p:spPr bwMode="auto">
          <a:xfrm>
            <a:off x="51816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2" name="Rectangle 91"/>
          <p:cNvSpPr>
            <a:spLocks noChangeArrowheads="1"/>
          </p:cNvSpPr>
          <p:nvPr/>
        </p:nvSpPr>
        <p:spPr bwMode="auto">
          <a:xfrm>
            <a:off x="44958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93" name="Rectangle 92"/>
          <p:cNvSpPr>
            <a:spLocks noChangeArrowheads="1"/>
          </p:cNvSpPr>
          <p:nvPr/>
        </p:nvSpPr>
        <p:spPr bwMode="auto">
          <a:xfrm>
            <a:off x="55626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94" name="AutoShape 16"/>
          <p:cNvCxnSpPr>
            <a:cxnSpLocks noChangeShapeType="1"/>
            <a:stCxn id="92" idx="3"/>
            <a:endCxn id="93" idx="1"/>
          </p:cNvCxnSpPr>
          <p:nvPr/>
        </p:nvCxnSpPr>
        <p:spPr bwMode="auto">
          <a:xfrm>
            <a:off x="51816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Rectangle 94"/>
          <p:cNvSpPr>
            <a:spLocks noChangeArrowheads="1"/>
          </p:cNvSpPr>
          <p:nvPr/>
        </p:nvSpPr>
        <p:spPr bwMode="auto">
          <a:xfrm>
            <a:off x="55626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96" name="Rectangle 95"/>
          <p:cNvSpPr>
            <a:spLocks noChangeArrowheads="1"/>
          </p:cNvSpPr>
          <p:nvPr/>
        </p:nvSpPr>
        <p:spPr bwMode="auto">
          <a:xfrm>
            <a:off x="55626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97" name="Rectangle 96"/>
          <p:cNvSpPr>
            <a:spLocks noChangeArrowheads="1"/>
          </p:cNvSpPr>
          <p:nvPr/>
        </p:nvSpPr>
        <p:spPr bwMode="auto">
          <a:xfrm>
            <a:off x="55626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98" name="Group 97"/>
          <p:cNvGrpSpPr/>
          <p:nvPr/>
        </p:nvGrpSpPr>
        <p:grpSpPr>
          <a:xfrm>
            <a:off x="5562600" y="2185737"/>
            <a:ext cx="685800" cy="328863"/>
            <a:chOff x="4572000" y="-1143000"/>
            <a:chExt cx="1447800" cy="405063"/>
          </a:xfrm>
        </p:grpSpPr>
        <p:grpSp>
          <p:nvGrpSpPr>
            <p:cNvPr id="99" name="Group 98"/>
            <p:cNvGrpSpPr/>
            <p:nvPr/>
          </p:nvGrpSpPr>
          <p:grpSpPr>
            <a:xfrm>
              <a:off x="4572000" y="-1143000"/>
              <a:ext cx="1447800" cy="405063"/>
              <a:chOff x="4572000" y="-1118937"/>
              <a:chExt cx="685800" cy="381000"/>
            </a:xfrm>
          </p:grpSpPr>
          <p:cxnSp>
            <p:nvCxnSpPr>
              <p:cNvPr id="101" name="Straight Arrow Connector 10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urved Connector 9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5562600" y="3709737"/>
            <a:ext cx="685800" cy="328863"/>
            <a:chOff x="4572000" y="-1143000"/>
            <a:chExt cx="1447800" cy="405063"/>
          </a:xfrm>
        </p:grpSpPr>
        <p:grpSp>
          <p:nvGrpSpPr>
            <p:cNvPr id="104" name="Group 103"/>
            <p:cNvGrpSpPr/>
            <p:nvPr/>
          </p:nvGrpSpPr>
          <p:grpSpPr>
            <a:xfrm>
              <a:off x="4572000" y="-1143000"/>
              <a:ext cx="1447800" cy="405063"/>
              <a:chOff x="4572000" y="-1118937"/>
              <a:chExt cx="685800" cy="381000"/>
            </a:xfrm>
          </p:grpSpPr>
          <p:cxnSp>
            <p:nvCxnSpPr>
              <p:cNvPr id="106" name="Straight Arrow Connector 10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5" name="Curved Connector 10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5562600" y="5462337"/>
            <a:ext cx="685800" cy="328863"/>
            <a:chOff x="4572000" y="-1143000"/>
            <a:chExt cx="1447800" cy="405063"/>
          </a:xfrm>
        </p:grpSpPr>
        <p:grpSp>
          <p:nvGrpSpPr>
            <p:cNvPr id="109" name="Group 108"/>
            <p:cNvGrpSpPr/>
            <p:nvPr/>
          </p:nvGrpSpPr>
          <p:grpSpPr>
            <a:xfrm>
              <a:off x="4572000" y="-1143000"/>
              <a:ext cx="1447800" cy="405063"/>
              <a:chOff x="4572000" y="-1118937"/>
              <a:chExt cx="685800" cy="381000"/>
            </a:xfrm>
          </p:grpSpPr>
          <p:cxnSp>
            <p:nvCxnSpPr>
              <p:cNvPr id="111" name="Straight Arrow Connector 11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10" name="Curved Connector 10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113" name="Rectangle 112"/>
          <p:cNvSpPr>
            <a:spLocks noChangeArrowheads="1"/>
          </p:cNvSpPr>
          <p:nvPr/>
        </p:nvSpPr>
        <p:spPr bwMode="auto">
          <a:xfrm>
            <a:off x="78486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14" name="Rectangle 113"/>
          <p:cNvSpPr>
            <a:spLocks noChangeArrowheads="1"/>
          </p:cNvSpPr>
          <p:nvPr/>
        </p:nvSpPr>
        <p:spPr bwMode="auto">
          <a:xfrm>
            <a:off x="89154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15" name="AutoShape 16"/>
          <p:cNvCxnSpPr>
            <a:cxnSpLocks noChangeShapeType="1"/>
            <a:stCxn id="113" idx="3"/>
            <a:endCxn id="114" idx="1"/>
          </p:cNvCxnSpPr>
          <p:nvPr/>
        </p:nvCxnSpPr>
        <p:spPr bwMode="auto">
          <a:xfrm>
            <a:off x="85344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6" name="Rectangle 115"/>
          <p:cNvSpPr>
            <a:spLocks noChangeArrowheads="1"/>
          </p:cNvSpPr>
          <p:nvPr/>
        </p:nvSpPr>
        <p:spPr bwMode="auto">
          <a:xfrm>
            <a:off x="78486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17" name="Rectangle 116"/>
          <p:cNvSpPr>
            <a:spLocks noChangeArrowheads="1"/>
          </p:cNvSpPr>
          <p:nvPr/>
        </p:nvSpPr>
        <p:spPr bwMode="auto">
          <a:xfrm>
            <a:off x="89154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18" name="AutoShape 16"/>
          <p:cNvCxnSpPr>
            <a:cxnSpLocks noChangeShapeType="1"/>
            <a:stCxn id="116" idx="3"/>
            <a:endCxn id="117" idx="1"/>
          </p:cNvCxnSpPr>
          <p:nvPr/>
        </p:nvCxnSpPr>
        <p:spPr bwMode="auto">
          <a:xfrm>
            <a:off x="85344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9" name="Rectangle 118"/>
          <p:cNvSpPr>
            <a:spLocks noChangeArrowheads="1"/>
          </p:cNvSpPr>
          <p:nvPr/>
        </p:nvSpPr>
        <p:spPr bwMode="auto">
          <a:xfrm>
            <a:off x="78486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20" name="Rectangle 119"/>
          <p:cNvSpPr>
            <a:spLocks noChangeArrowheads="1"/>
          </p:cNvSpPr>
          <p:nvPr/>
        </p:nvSpPr>
        <p:spPr bwMode="auto">
          <a:xfrm>
            <a:off x="89154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21" name="AutoShape 16"/>
          <p:cNvCxnSpPr>
            <a:cxnSpLocks noChangeShapeType="1"/>
            <a:stCxn id="119" idx="3"/>
            <a:endCxn id="120" idx="1"/>
          </p:cNvCxnSpPr>
          <p:nvPr/>
        </p:nvCxnSpPr>
        <p:spPr bwMode="auto">
          <a:xfrm>
            <a:off x="85344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22" name="Rectangle 121"/>
          <p:cNvSpPr>
            <a:spLocks noChangeArrowheads="1"/>
          </p:cNvSpPr>
          <p:nvPr/>
        </p:nvSpPr>
        <p:spPr bwMode="auto">
          <a:xfrm>
            <a:off x="89154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123" name="Rectangle 122"/>
          <p:cNvSpPr>
            <a:spLocks noChangeArrowheads="1"/>
          </p:cNvSpPr>
          <p:nvPr/>
        </p:nvSpPr>
        <p:spPr bwMode="auto">
          <a:xfrm>
            <a:off x="89154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124" name="Rectangle 123"/>
          <p:cNvSpPr>
            <a:spLocks noChangeArrowheads="1"/>
          </p:cNvSpPr>
          <p:nvPr/>
        </p:nvSpPr>
        <p:spPr bwMode="auto">
          <a:xfrm>
            <a:off x="89154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125" name="Group 124"/>
          <p:cNvGrpSpPr/>
          <p:nvPr/>
        </p:nvGrpSpPr>
        <p:grpSpPr>
          <a:xfrm>
            <a:off x="8915400" y="2185737"/>
            <a:ext cx="685800" cy="328863"/>
            <a:chOff x="4572000" y="-1143000"/>
            <a:chExt cx="1447800" cy="405063"/>
          </a:xfrm>
        </p:grpSpPr>
        <p:grpSp>
          <p:nvGrpSpPr>
            <p:cNvPr id="126" name="Group 125"/>
            <p:cNvGrpSpPr/>
            <p:nvPr/>
          </p:nvGrpSpPr>
          <p:grpSpPr>
            <a:xfrm>
              <a:off x="4572000" y="-1143000"/>
              <a:ext cx="1447800" cy="405063"/>
              <a:chOff x="4572000" y="-1118937"/>
              <a:chExt cx="685800" cy="381000"/>
            </a:xfrm>
          </p:grpSpPr>
          <p:cxnSp>
            <p:nvCxnSpPr>
              <p:cNvPr id="128" name="Straight Arrow Connector 127"/>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27" name="Curved Connector 126"/>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30" name="Group 129"/>
          <p:cNvGrpSpPr/>
          <p:nvPr/>
        </p:nvGrpSpPr>
        <p:grpSpPr>
          <a:xfrm>
            <a:off x="8915400" y="3709737"/>
            <a:ext cx="685800" cy="328863"/>
            <a:chOff x="4572000" y="-1143000"/>
            <a:chExt cx="1447800" cy="405063"/>
          </a:xfrm>
        </p:grpSpPr>
        <p:grpSp>
          <p:nvGrpSpPr>
            <p:cNvPr id="131" name="Group 130"/>
            <p:cNvGrpSpPr/>
            <p:nvPr/>
          </p:nvGrpSpPr>
          <p:grpSpPr>
            <a:xfrm>
              <a:off x="4572000" y="-1143000"/>
              <a:ext cx="1447800" cy="405063"/>
              <a:chOff x="4572000" y="-1118937"/>
              <a:chExt cx="685800" cy="381000"/>
            </a:xfrm>
          </p:grpSpPr>
          <p:cxnSp>
            <p:nvCxnSpPr>
              <p:cNvPr id="133" name="Straight Arrow Connector 132"/>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32" name="Curved Connector 131"/>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35" name="Group 134"/>
          <p:cNvGrpSpPr/>
          <p:nvPr/>
        </p:nvGrpSpPr>
        <p:grpSpPr>
          <a:xfrm>
            <a:off x="8915400" y="5462337"/>
            <a:ext cx="685800" cy="328863"/>
            <a:chOff x="4572000" y="-1143000"/>
            <a:chExt cx="1447800" cy="405063"/>
          </a:xfrm>
        </p:grpSpPr>
        <p:grpSp>
          <p:nvGrpSpPr>
            <p:cNvPr id="136" name="Group 135"/>
            <p:cNvGrpSpPr/>
            <p:nvPr/>
          </p:nvGrpSpPr>
          <p:grpSpPr>
            <a:xfrm>
              <a:off x="4572000" y="-1143000"/>
              <a:ext cx="1447800" cy="405063"/>
              <a:chOff x="4572000" y="-1118937"/>
              <a:chExt cx="685800" cy="381000"/>
            </a:xfrm>
          </p:grpSpPr>
          <p:cxnSp>
            <p:nvCxnSpPr>
              <p:cNvPr id="138" name="Straight Arrow Connector 137"/>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37" name="Curved Connector 136"/>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140" name="TextBox 139"/>
          <p:cNvSpPr txBox="1"/>
          <p:nvPr/>
        </p:nvSpPr>
        <p:spPr>
          <a:xfrm>
            <a:off x="7162800" y="2133600"/>
            <a:ext cx="476613" cy="584776"/>
          </a:xfrm>
          <a:prstGeom prst="rect">
            <a:avLst/>
          </a:prstGeom>
          <a:noFill/>
        </p:spPr>
        <p:txBody>
          <a:bodyPr wrap="none" rtlCol="0">
            <a:spAutoFit/>
          </a:bodyPr>
          <a:lstStyle/>
          <a:p>
            <a:r>
              <a:rPr lang="en-US" sz="3200" b="1" dirty="0">
                <a:latin typeface="Calibri"/>
                <a:cs typeface="Calibri"/>
              </a:rPr>
              <a:t>…</a:t>
            </a:r>
          </a:p>
        </p:txBody>
      </p:sp>
      <p:sp>
        <p:nvSpPr>
          <p:cNvPr id="141" name="TextBox 140"/>
          <p:cNvSpPr txBox="1"/>
          <p:nvPr/>
        </p:nvSpPr>
        <p:spPr>
          <a:xfrm>
            <a:off x="7162800" y="3733800"/>
            <a:ext cx="476613" cy="584776"/>
          </a:xfrm>
          <a:prstGeom prst="rect">
            <a:avLst/>
          </a:prstGeom>
          <a:noFill/>
        </p:spPr>
        <p:txBody>
          <a:bodyPr wrap="none" rtlCol="0">
            <a:spAutoFit/>
          </a:bodyPr>
          <a:lstStyle/>
          <a:p>
            <a:r>
              <a:rPr lang="en-US" sz="3200" b="1" dirty="0">
                <a:latin typeface="Calibri"/>
                <a:cs typeface="Calibri"/>
              </a:rPr>
              <a:t>…</a:t>
            </a:r>
          </a:p>
        </p:txBody>
      </p:sp>
      <p:sp>
        <p:nvSpPr>
          <p:cNvPr id="142" name="TextBox 141"/>
          <p:cNvSpPr txBox="1"/>
          <p:nvPr/>
        </p:nvSpPr>
        <p:spPr>
          <a:xfrm>
            <a:off x="7162800" y="5410200"/>
            <a:ext cx="476613" cy="584776"/>
          </a:xfrm>
          <a:prstGeom prst="rect">
            <a:avLst/>
          </a:prstGeom>
          <a:noFill/>
        </p:spPr>
        <p:txBody>
          <a:bodyPr wrap="none" rtlCol="0">
            <a:spAutoFit/>
          </a:bodyPr>
          <a:lstStyle/>
          <a:p>
            <a:r>
              <a:rPr lang="en-US" sz="3200" b="1" dirty="0">
                <a:latin typeface="Calibri"/>
                <a:cs typeface="Calibri"/>
              </a:rPr>
              <a:t>…</a:t>
            </a:r>
          </a:p>
        </p:txBody>
      </p:sp>
      <p:sp>
        <p:nvSpPr>
          <p:cNvPr id="143" name="Line 7"/>
          <p:cNvSpPr>
            <a:spLocks noChangeShapeType="1"/>
          </p:cNvSpPr>
          <p:nvPr/>
        </p:nvSpPr>
        <p:spPr bwMode="auto">
          <a:xfrm flipV="1">
            <a:off x="3962400" y="1981200"/>
            <a:ext cx="533400" cy="304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4" name="Line 7"/>
          <p:cNvSpPr>
            <a:spLocks noChangeShapeType="1"/>
          </p:cNvSpPr>
          <p:nvPr/>
        </p:nvSpPr>
        <p:spPr bwMode="auto">
          <a:xfrm>
            <a:off x="3962400" y="2286000"/>
            <a:ext cx="533400" cy="1447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5" name="Line 7"/>
          <p:cNvSpPr>
            <a:spLocks noChangeShapeType="1"/>
          </p:cNvSpPr>
          <p:nvPr/>
        </p:nvSpPr>
        <p:spPr bwMode="auto">
          <a:xfrm>
            <a:off x="3962400" y="2362200"/>
            <a:ext cx="457200" cy="29718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6" name="Line 8"/>
          <p:cNvSpPr>
            <a:spLocks noChangeShapeType="1"/>
          </p:cNvSpPr>
          <p:nvPr/>
        </p:nvSpPr>
        <p:spPr bwMode="auto">
          <a:xfrm>
            <a:off x="3962400" y="5715000"/>
            <a:ext cx="533400" cy="3810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7" name="Line 8"/>
          <p:cNvSpPr>
            <a:spLocks noChangeShapeType="1"/>
          </p:cNvSpPr>
          <p:nvPr/>
        </p:nvSpPr>
        <p:spPr bwMode="auto">
          <a:xfrm>
            <a:off x="3962400" y="3886200"/>
            <a:ext cx="6096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8" name="Line 6"/>
          <p:cNvSpPr>
            <a:spLocks noChangeShapeType="1"/>
          </p:cNvSpPr>
          <p:nvPr/>
        </p:nvSpPr>
        <p:spPr bwMode="auto">
          <a:xfrm flipV="1">
            <a:off x="3962400" y="4191000"/>
            <a:ext cx="533400" cy="1447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9" name="Line 8"/>
          <p:cNvSpPr>
            <a:spLocks noChangeShapeType="1"/>
          </p:cNvSpPr>
          <p:nvPr/>
        </p:nvSpPr>
        <p:spPr bwMode="auto">
          <a:xfrm flipV="1">
            <a:off x="3962400" y="2667000"/>
            <a:ext cx="457200" cy="29718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0" name="Line 8"/>
          <p:cNvSpPr>
            <a:spLocks noChangeShapeType="1"/>
          </p:cNvSpPr>
          <p:nvPr/>
        </p:nvSpPr>
        <p:spPr bwMode="auto">
          <a:xfrm flipV="1">
            <a:off x="3962400" y="2362200"/>
            <a:ext cx="457200" cy="15240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1" name="Line 8"/>
          <p:cNvSpPr>
            <a:spLocks noChangeShapeType="1"/>
          </p:cNvSpPr>
          <p:nvPr/>
        </p:nvSpPr>
        <p:spPr bwMode="auto">
          <a:xfrm>
            <a:off x="3962400" y="3962400"/>
            <a:ext cx="457200" cy="2286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3" name="TextBox 152"/>
          <p:cNvSpPr txBox="1"/>
          <p:nvPr/>
        </p:nvSpPr>
        <p:spPr>
          <a:xfrm>
            <a:off x="32125" y="3911024"/>
            <a:ext cx="476613" cy="584776"/>
          </a:xfrm>
          <a:prstGeom prst="rect">
            <a:avLst/>
          </a:prstGeom>
          <a:noFill/>
        </p:spPr>
        <p:txBody>
          <a:bodyPr wrap="none" rtlCol="0">
            <a:spAutoFit/>
          </a:bodyPr>
          <a:lstStyle/>
          <a:p>
            <a:r>
              <a:rPr lang="en-US" sz="3200" b="1" dirty="0">
                <a:latin typeface="Calibri"/>
                <a:cs typeface="Calibri"/>
              </a:rPr>
              <a:t>…</a:t>
            </a:r>
          </a:p>
        </p:txBody>
      </p:sp>
      <p:sp>
        <p:nvSpPr>
          <p:cNvPr id="154" name="TextBox 153"/>
          <p:cNvSpPr txBox="1"/>
          <p:nvPr/>
        </p:nvSpPr>
        <p:spPr>
          <a:xfrm>
            <a:off x="2342787" y="4343400"/>
            <a:ext cx="476613" cy="584776"/>
          </a:xfrm>
          <a:prstGeom prst="rect">
            <a:avLst/>
          </a:prstGeom>
          <a:noFill/>
        </p:spPr>
        <p:txBody>
          <a:bodyPr wrap="none" rtlCol="0">
            <a:spAutoFit/>
          </a:bodyPr>
          <a:lstStyle/>
          <a:p>
            <a:r>
              <a:rPr lang="en-US" sz="3200" b="1" dirty="0">
                <a:latin typeface="Calibri"/>
                <a:cs typeface="Calibri"/>
              </a:rPr>
              <a:t>…</a:t>
            </a:r>
          </a:p>
        </p:txBody>
      </p:sp>
      <p:sp>
        <p:nvSpPr>
          <p:cNvPr id="155" name="TextBox 154"/>
          <p:cNvSpPr txBox="1"/>
          <p:nvPr/>
        </p:nvSpPr>
        <p:spPr>
          <a:xfrm>
            <a:off x="4572000" y="4343400"/>
            <a:ext cx="476613" cy="584776"/>
          </a:xfrm>
          <a:prstGeom prst="rect">
            <a:avLst/>
          </a:prstGeom>
          <a:noFill/>
        </p:spPr>
        <p:txBody>
          <a:bodyPr wrap="none" rtlCol="0">
            <a:spAutoFit/>
          </a:bodyPr>
          <a:lstStyle/>
          <a:p>
            <a:r>
              <a:rPr lang="en-US" sz="3200" b="1" dirty="0">
                <a:latin typeface="Calibri"/>
                <a:cs typeface="Calibri"/>
              </a:rPr>
              <a:t>…</a:t>
            </a:r>
          </a:p>
        </p:txBody>
      </p:sp>
      <p:sp>
        <p:nvSpPr>
          <p:cNvPr id="156" name="TextBox 155"/>
          <p:cNvSpPr txBox="1"/>
          <p:nvPr/>
        </p:nvSpPr>
        <p:spPr>
          <a:xfrm>
            <a:off x="7981587" y="4343400"/>
            <a:ext cx="476613" cy="584776"/>
          </a:xfrm>
          <a:prstGeom prst="rect">
            <a:avLst/>
          </a:prstGeom>
          <a:noFill/>
        </p:spPr>
        <p:txBody>
          <a:bodyPr wrap="none" rtlCol="0">
            <a:spAutoFit/>
          </a:bodyPr>
          <a:lstStyle/>
          <a:p>
            <a:r>
              <a:rPr lang="en-US" sz="3200" b="1" dirty="0">
                <a:latin typeface="Calibri"/>
                <a:cs typeface="Calibri"/>
              </a:rPr>
              <a:t>…</a:t>
            </a:r>
          </a:p>
        </p:txBody>
      </p:sp>
      <p:pic>
        <p:nvPicPr>
          <p:cNvPr id="6" name="Picture 5" descr="c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910" y="0"/>
            <a:ext cx="2335090" cy="1748162"/>
          </a:xfrm>
          <a:prstGeom prst="rect">
            <a:avLst/>
          </a:prstGeom>
        </p:spPr>
      </p:pic>
    </p:spTree>
    <p:extLst>
      <p:ext uri="{BB962C8B-B14F-4D97-AF65-F5344CB8AC3E}">
        <p14:creationId xmlns:p14="http://schemas.microsoft.com/office/powerpoint/2010/main" val="38812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828800"/>
            <a:ext cx="7505700" cy="5003800"/>
          </a:xfrm>
          <a:prstGeom prst="rect">
            <a:avLst/>
          </a:prstGeom>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3600" dirty="0"/>
              <a:t>Advanced Applications: Computer Vision and Robotics *</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Instructors: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extLst>
      <p:ext uri="{BB962C8B-B14F-4D97-AF65-F5344CB8AC3E}">
        <p14:creationId xmlns:p14="http://schemas.microsoft.com/office/powerpoint/2010/main" val="1503577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0"/>
            <a:ext cx="8229600" cy="1143000"/>
          </a:xfrm>
        </p:spPr>
        <p:txBody>
          <a:bodyPr/>
          <a:lstStyle/>
          <a:p>
            <a:r>
              <a:rPr lang="en-US" sz="4000" dirty="0"/>
              <a:t>Final Result: Trained Neural Network</a:t>
            </a:r>
          </a:p>
        </p:txBody>
      </p:sp>
      <p:sp>
        <p:nvSpPr>
          <p:cNvPr id="17" name="Rectangle 16"/>
          <p:cNvSpPr>
            <a:spLocks noChangeArrowheads="1"/>
          </p:cNvSpPr>
          <p:nvPr/>
        </p:nvSpPr>
        <p:spPr bwMode="auto">
          <a:xfrm>
            <a:off x="22098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8" name="Line 6"/>
          <p:cNvSpPr>
            <a:spLocks noChangeShapeType="1"/>
          </p:cNvSpPr>
          <p:nvPr/>
        </p:nvSpPr>
        <p:spPr bwMode="auto">
          <a:xfrm>
            <a:off x="457200" y="3048000"/>
            <a:ext cx="1752600" cy="2286000"/>
          </a:xfrm>
          <a:prstGeom prst="line">
            <a:avLst/>
          </a:prstGeom>
          <a:noFill/>
          <a:ln w="158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9" name="Line 7"/>
          <p:cNvSpPr>
            <a:spLocks noChangeShapeType="1"/>
          </p:cNvSpPr>
          <p:nvPr/>
        </p:nvSpPr>
        <p:spPr bwMode="auto">
          <a:xfrm>
            <a:off x="457200" y="3733800"/>
            <a:ext cx="1752600" cy="1981200"/>
          </a:xfrm>
          <a:prstGeom prst="line">
            <a:avLst/>
          </a:prstGeom>
          <a:noFill/>
          <a:ln w="889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0" name="Line 8"/>
          <p:cNvSpPr>
            <a:spLocks noChangeShapeType="1"/>
          </p:cNvSpPr>
          <p:nvPr/>
        </p:nvSpPr>
        <p:spPr bwMode="auto">
          <a:xfrm>
            <a:off x="457200" y="4800600"/>
            <a:ext cx="1752600" cy="12192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21" name="Rectangle 20"/>
          <p:cNvSpPr>
            <a:spLocks noChangeArrowheads="1"/>
          </p:cNvSpPr>
          <p:nvPr/>
        </p:nvSpPr>
        <p:spPr bwMode="auto">
          <a:xfrm>
            <a:off x="76200" y="28956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1</a:t>
            </a:r>
          </a:p>
        </p:txBody>
      </p:sp>
      <p:sp>
        <p:nvSpPr>
          <p:cNvPr id="22" name="Rectangle 21"/>
          <p:cNvSpPr>
            <a:spLocks noChangeArrowheads="1"/>
          </p:cNvSpPr>
          <p:nvPr/>
        </p:nvSpPr>
        <p:spPr bwMode="auto">
          <a:xfrm>
            <a:off x="76200" y="35052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f</a:t>
            </a:r>
            <a:r>
              <a:rPr lang="en-US" baseline="-25000">
                <a:latin typeface="Calibri"/>
                <a:cs typeface="Calibri"/>
              </a:rPr>
              <a:t>2</a:t>
            </a:r>
          </a:p>
        </p:txBody>
      </p:sp>
      <p:sp>
        <p:nvSpPr>
          <p:cNvPr id="23" name="Rectangle 22"/>
          <p:cNvSpPr>
            <a:spLocks noChangeArrowheads="1"/>
          </p:cNvSpPr>
          <p:nvPr/>
        </p:nvSpPr>
        <p:spPr bwMode="auto">
          <a:xfrm>
            <a:off x="76200" y="46482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dirty="0" err="1">
                <a:latin typeface="Calibri"/>
                <a:cs typeface="Calibri"/>
              </a:rPr>
              <a:t>f</a:t>
            </a:r>
            <a:r>
              <a:rPr lang="en-US" baseline="-25000" dirty="0" err="1">
                <a:latin typeface="Calibri"/>
                <a:cs typeface="Calibri"/>
              </a:rPr>
              <a:t>N</a:t>
            </a:r>
            <a:endParaRPr lang="en-US" baseline="-25000" dirty="0">
              <a:latin typeface="Calibri"/>
              <a:cs typeface="Calibri"/>
            </a:endParaRPr>
          </a:p>
        </p:txBody>
      </p:sp>
      <p:sp>
        <p:nvSpPr>
          <p:cNvPr id="27" name="Rectangle 26"/>
          <p:cNvSpPr>
            <a:spLocks noChangeArrowheads="1"/>
          </p:cNvSpPr>
          <p:nvPr/>
        </p:nvSpPr>
        <p:spPr bwMode="auto">
          <a:xfrm>
            <a:off x="32766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28" name="AutoShape 16"/>
          <p:cNvCxnSpPr>
            <a:cxnSpLocks noChangeShapeType="1"/>
            <a:stCxn id="17" idx="3"/>
            <a:endCxn id="27" idx="1"/>
          </p:cNvCxnSpPr>
          <p:nvPr/>
        </p:nvCxnSpPr>
        <p:spPr bwMode="auto">
          <a:xfrm>
            <a:off x="28956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0" name="Rectangle 29"/>
          <p:cNvSpPr>
            <a:spLocks noChangeArrowheads="1"/>
          </p:cNvSpPr>
          <p:nvPr/>
        </p:nvSpPr>
        <p:spPr bwMode="auto">
          <a:xfrm>
            <a:off x="22098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31" name="Line 6"/>
          <p:cNvSpPr>
            <a:spLocks noChangeShapeType="1"/>
          </p:cNvSpPr>
          <p:nvPr/>
        </p:nvSpPr>
        <p:spPr bwMode="auto">
          <a:xfrm>
            <a:off x="457200" y="3048000"/>
            <a:ext cx="1752600" cy="381000"/>
          </a:xfrm>
          <a:prstGeom prst="line">
            <a:avLst/>
          </a:prstGeom>
          <a:noFill/>
          <a:ln w="6667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32" name="Line 7"/>
          <p:cNvSpPr>
            <a:spLocks noChangeShapeType="1"/>
          </p:cNvSpPr>
          <p:nvPr/>
        </p:nvSpPr>
        <p:spPr bwMode="auto">
          <a:xfrm>
            <a:off x="457200" y="3733800"/>
            <a:ext cx="1752600" cy="1524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33" name="Line 8"/>
          <p:cNvSpPr>
            <a:spLocks noChangeShapeType="1"/>
          </p:cNvSpPr>
          <p:nvPr/>
        </p:nvSpPr>
        <p:spPr bwMode="auto">
          <a:xfrm flipV="1">
            <a:off x="457200" y="4191000"/>
            <a:ext cx="1828800" cy="6096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0" name="Rectangle 39"/>
          <p:cNvSpPr>
            <a:spLocks noChangeArrowheads="1"/>
          </p:cNvSpPr>
          <p:nvPr/>
        </p:nvSpPr>
        <p:spPr bwMode="auto">
          <a:xfrm>
            <a:off x="32766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41" name="AutoShape 16"/>
          <p:cNvCxnSpPr>
            <a:cxnSpLocks noChangeShapeType="1"/>
            <a:stCxn id="30" idx="3"/>
            <a:endCxn id="40" idx="1"/>
          </p:cNvCxnSpPr>
          <p:nvPr/>
        </p:nvCxnSpPr>
        <p:spPr bwMode="auto">
          <a:xfrm>
            <a:off x="28956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43" name="Rectangle 42"/>
          <p:cNvSpPr>
            <a:spLocks noChangeArrowheads="1"/>
          </p:cNvSpPr>
          <p:nvPr/>
        </p:nvSpPr>
        <p:spPr bwMode="auto">
          <a:xfrm>
            <a:off x="22098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44" name="Line 6"/>
          <p:cNvSpPr>
            <a:spLocks noChangeShapeType="1"/>
          </p:cNvSpPr>
          <p:nvPr/>
        </p:nvSpPr>
        <p:spPr bwMode="auto">
          <a:xfrm flipV="1">
            <a:off x="457200" y="1828800"/>
            <a:ext cx="1752600" cy="12192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5" name="Line 7"/>
          <p:cNvSpPr>
            <a:spLocks noChangeShapeType="1"/>
          </p:cNvSpPr>
          <p:nvPr/>
        </p:nvSpPr>
        <p:spPr bwMode="auto">
          <a:xfrm flipV="1">
            <a:off x="457200" y="2209800"/>
            <a:ext cx="1752600" cy="15240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 name="Line 8"/>
          <p:cNvSpPr>
            <a:spLocks noChangeShapeType="1"/>
          </p:cNvSpPr>
          <p:nvPr/>
        </p:nvSpPr>
        <p:spPr bwMode="auto">
          <a:xfrm flipV="1">
            <a:off x="457200" y="2590800"/>
            <a:ext cx="1676400" cy="22098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53" name="Rectangle 52"/>
          <p:cNvSpPr>
            <a:spLocks noChangeArrowheads="1"/>
          </p:cNvSpPr>
          <p:nvPr/>
        </p:nvSpPr>
        <p:spPr bwMode="auto">
          <a:xfrm>
            <a:off x="32766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54" name="AutoShape 16"/>
          <p:cNvCxnSpPr>
            <a:cxnSpLocks noChangeShapeType="1"/>
            <a:stCxn id="43" idx="3"/>
            <a:endCxn id="53" idx="1"/>
          </p:cNvCxnSpPr>
          <p:nvPr/>
        </p:nvCxnSpPr>
        <p:spPr bwMode="auto">
          <a:xfrm>
            <a:off x="28956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6" name="Rectangle 65"/>
          <p:cNvSpPr>
            <a:spLocks noChangeArrowheads="1"/>
          </p:cNvSpPr>
          <p:nvPr/>
        </p:nvSpPr>
        <p:spPr bwMode="auto">
          <a:xfrm>
            <a:off x="32766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67" name="Rectangle 66"/>
          <p:cNvSpPr>
            <a:spLocks noChangeArrowheads="1"/>
          </p:cNvSpPr>
          <p:nvPr/>
        </p:nvSpPr>
        <p:spPr bwMode="auto">
          <a:xfrm>
            <a:off x="32766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68" name="Rectangle 67"/>
          <p:cNvSpPr>
            <a:spLocks noChangeArrowheads="1"/>
          </p:cNvSpPr>
          <p:nvPr/>
        </p:nvSpPr>
        <p:spPr bwMode="auto">
          <a:xfrm>
            <a:off x="32766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15" name="Group 14"/>
          <p:cNvGrpSpPr/>
          <p:nvPr/>
        </p:nvGrpSpPr>
        <p:grpSpPr>
          <a:xfrm>
            <a:off x="3276600" y="2185737"/>
            <a:ext cx="685800" cy="328863"/>
            <a:chOff x="4572000" y="-1143000"/>
            <a:chExt cx="1447800" cy="405063"/>
          </a:xfrm>
        </p:grpSpPr>
        <p:grpSp>
          <p:nvGrpSpPr>
            <p:cNvPr id="8" name="Group 7"/>
            <p:cNvGrpSpPr/>
            <p:nvPr/>
          </p:nvGrpSpPr>
          <p:grpSpPr>
            <a:xfrm>
              <a:off x="4572000" y="-1143000"/>
              <a:ext cx="1447800" cy="405063"/>
              <a:chOff x="4572000" y="-1118937"/>
              <a:chExt cx="685800" cy="381000"/>
            </a:xfrm>
          </p:grpSpPr>
          <p:cxnSp>
            <p:nvCxnSpPr>
              <p:cNvPr id="71" name="Straight Arrow Connector 7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 name="Curved Connector 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3276600" y="3709737"/>
            <a:ext cx="685800" cy="328863"/>
            <a:chOff x="4572000" y="-1143000"/>
            <a:chExt cx="1447800" cy="405063"/>
          </a:xfrm>
        </p:grpSpPr>
        <p:grpSp>
          <p:nvGrpSpPr>
            <p:cNvPr id="74" name="Group 73"/>
            <p:cNvGrpSpPr/>
            <p:nvPr/>
          </p:nvGrpSpPr>
          <p:grpSpPr>
            <a:xfrm>
              <a:off x="4572000" y="-1143000"/>
              <a:ext cx="1447800" cy="405063"/>
              <a:chOff x="4572000" y="-1118937"/>
              <a:chExt cx="685800" cy="381000"/>
            </a:xfrm>
          </p:grpSpPr>
          <p:cxnSp>
            <p:nvCxnSpPr>
              <p:cNvPr id="76" name="Straight Arrow Connector 7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75" name="Curved Connector 7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276600" y="5462337"/>
            <a:ext cx="685800" cy="328863"/>
            <a:chOff x="4572000" y="-1143000"/>
            <a:chExt cx="1447800" cy="405063"/>
          </a:xfrm>
        </p:grpSpPr>
        <p:grpSp>
          <p:nvGrpSpPr>
            <p:cNvPr id="79" name="Group 78"/>
            <p:cNvGrpSpPr/>
            <p:nvPr/>
          </p:nvGrpSpPr>
          <p:grpSpPr>
            <a:xfrm>
              <a:off x="4572000" y="-1143000"/>
              <a:ext cx="1447800" cy="405063"/>
              <a:chOff x="4572000" y="-1118937"/>
              <a:chExt cx="685800" cy="381000"/>
            </a:xfrm>
          </p:grpSpPr>
          <p:cxnSp>
            <p:nvCxnSpPr>
              <p:cNvPr id="81" name="Straight Arrow Connector 8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80" name="Curved Connector 7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69" name="Rectangle 68"/>
          <p:cNvSpPr>
            <a:spLocks noChangeArrowheads="1"/>
          </p:cNvSpPr>
          <p:nvPr/>
        </p:nvSpPr>
        <p:spPr bwMode="auto">
          <a:xfrm>
            <a:off x="44958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70" name="Rectangle 69"/>
          <p:cNvSpPr>
            <a:spLocks noChangeArrowheads="1"/>
          </p:cNvSpPr>
          <p:nvPr/>
        </p:nvSpPr>
        <p:spPr bwMode="auto">
          <a:xfrm>
            <a:off x="55626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88" name="AutoShape 16"/>
          <p:cNvCxnSpPr>
            <a:cxnSpLocks noChangeShapeType="1"/>
            <a:stCxn id="69" idx="3"/>
            <a:endCxn id="70" idx="1"/>
          </p:cNvCxnSpPr>
          <p:nvPr/>
        </p:nvCxnSpPr>
        <p:spPr bwMode="auto">
          <a:xfrm>
            <a:off x="51816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9" name="Rectangle 88"/>
          <p:cNvSpPr>
            <a:spLocks noChangeArrowheads="1"/>
          </p:cNvSpPr>
          <p:nvPr/>
        </p:nvSpPr>
        <p:spPr bwMode="auto">
          <a:xfrm>
            <a:off x="44958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90" name="Rectangle 89"/>
          <p:cNvSpPr>
            <a:spLocks noChangeArrowheads="1"/>
          </p:cNvSpPr>
          <p:nvPr/>
        </p:nvSpPr>
        <p:spPr bwMode="auto">
          <a:xfrm>
            <a:off x="55626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91" name="AutoShape 16"/>
          <p:cNvCxnSpPr>
            <a:cxnSpLocks noChangeShapeType="1"/>
            <a:stCxn id="89" idx="3"/>
            <a:endCxn id="90" idx="1"/>
          </p:cNvCxnSpPr>
          <p:nvPr/>
        </p:nvCxnSpPr>
        <p:spPr bwMode="auto">
          <a:xfrm>
            <a:off x="51816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2" name="Rectangle 91"/>
          <p:cNvSpPr>
            <a:spLocks noChangeArrowheads="1"/>
          </p:cNvSpPr>
          <p:nvPr/>
        </p:nvSpPr>
        <p:spPr bwMode="auto">
          <a:xfrm>
            <a:off x="44958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93" name="Rectangle 92"/>
          <p:cNvSpPr>
            <a:spLocks noChangeArrowheads="1"/>
          </p:cNvSpPr>
          <p:nvPr/>
        </p:nvSpPr>
        <p:spPr bwMode="auto">
          <a:xfrm>
            <a:off x="55626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94" name="AutoShape 16"/>
          <p:cNvCxnSpPr>
            <a:cxnSpLocks noChangeShapeType="1"/>
            <a:stCxn id="92" idx="3"/>
            <a:endCxn id="93" idx="1"/>
          </p:cNvCxnSpPr>
          <p:nvPr/>
        </p:nvCxnSpPr>
        <p:spPr bwMode="auto">
          <a:xfrm>
            <a:off x="51816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Rectangle 94"/>
          <p:cNvSpPr>
            <a:spLocks noChangeArrowheads="1"/>
          </p:cNvSpPr>
          <p:nvPr/>
        </p:nvSpPr>
        <p:spPr bwMode="auto">
          <a:xfrm>
            <a:off x="55626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96" name="Rectangle 95"/>
          <p:cNvSpPr>
            <a:spLocks noChangeArrowheads="1"/>
          </p:cNvSpPr>
          <p:nvPr/>
        </p:nvSpPr>
        <p:spPr bwMode="auto">
          <a:xfrm>
            <a:off x="55626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97" name="Rectangle 96"/>
          <p:cNvSpPr>
            <a:spLocks noChangeArrowheads="1"/>
          </p:cNvSpPr>
          <p:nvPr/>
        </p:nvSpPr>
        <p:spPr bwMode="auto">
          <a:xfrm>
            <a:off x="55626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98" name="Group 97"/>
          <p:cNvGrpSpPr/>
          <p:nvPr/>
        </p:nvGrpSpPr>
        <p:grpSpPr>
          <a:xfrm>
            <a:off x="5562600" y="2185737"/>
            <a:ext cx="685800" cy="328863"/>
            <a:chOff x="4572000" y="-1143000"/>
            <a:chExt cx="1447800" cy="405063"/>
          </a:xfrm>
        </p:grpSpPr>
        <p:grpSp>
          <p:nvGrpSpPr>
            <p:cNvPr id="99" name="Group 98"/>
            <p:cNvGrpSpPr/>
            <p:nvPr/>
          </p:nvGrpSpPr>
          <p:grpSpPr>
            <a:xfrm>
              <a:off x="4572000" y="-1143000"/>
              <a:ext cx="1447800" cy="405063"/>
              <a:chOff x="4572000" y="-1118937"/>
              <a:chExt cx="685800" cy="381000"/>
            </a:xfrm>
          </p:grpSpPr>
          <p:cxnSp>
            <p:nvCxnSpPr>
              <p:cNvPr id="101" name="Straight Arrow Connector 10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urved Connector 9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5562600" y="3709737"/>
            <a:ext cx="685800" cy="328863"/>
            <a:chOff x="4572000" y="-1143000"/>
            <a:chExt cx="1447800" cy="405063"/>
          </a:xfrm>
        </p:grpSpPr>
        <p:grpSp>
          <p:nvGrpSpPr>
            <p:cNvPr id="104" name="Group 103"/>
            <p:cNvGrpSpPr/>
            <p:nvPr/>
          </p:nvGrpSpPr>
          <p:grpSpPr>
            <a:xfrm>
              <a:off x="4572000" y="-1143000"/>
              <a:ext cx="1447800" cy="405063"/>
              <a:chOff x="4572000" y="-1118937"/>
              <a:chExt cx="685800" cy="381000"/>
            </a:xfrm>
          </p:grpSpPr>
          <p:cxnSp>
            <p:nvCxnSpPr>
              <p:cNvPr id="106" name="Straight Arrow Connector 105"/>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5" name="Curved Connector 104"/>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5562600" y="5462337"/>
            <a:ext cx="685800" cy="328863"/>
            <a:chOff x="4572000" y="-1143000"/>
            <a:chExt cx="1447800" cy="405063"/>
          </a:xfrm>
        </p:grpSpPr>
        <p:grpSp>
          <p:nvGrpSpPr>
            <p:cNvPr id="109" name="Group 108"/>
            <p:cNvGrpSpPr/>
            <p:nvPr/>
          </p:nvGrpSpPr>
          <p:grpSpPr>
            <a:xfrm>
              <a:off x="4572000" y="-1143000"/>
              <a:ext cx="1447800" cy="405063"/>
              <a:chOff x="4572000" y="-1118937"/>
              <a:chExt cx="685800" cy="381000"/>
            </a:xfrm>
          </p:grpSpPr>
          <p:cxnSp>
            <p:nvCxnSpPr>
              <p:cNvPr id="111" name="Straight Arrow Connector 110"/>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10" name="Curved Connector 109"/>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113" name="Rectangle 112"/>
          <p:cNvSpPr>
            <a:spLocks noChangeArrowheads="1"/>
          </p:cNvSpPr>
          <p:nvPr/>
        </p:nvSpPr>
        <p:spPr bwMode="auto">
          <a:xfrm>
            <a:off x="78486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14" name="Rectangle 113"/>
          <p:cNvSpPr>
            <a:spLocks noChangeArrowheads="1"/>
          </p:cNvSpPr>
          <p:nvPr/>
        </p:nvSpPr>
        <p:spPr bwMode="auto">
          <a:xfrm>
            <a:off x="89154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15" name="AutoShape 16"/>
          <p:cNvCxnSpPr>
            <a:cxnSpLocks noChangeShapeType="1"/>
            <a:stCxn id="113" idx="3"/>
            <a:endCxn id="114" idx="1"/>
          </p:cNvCxnSpPr>
          <p:nvPr/>
        </p:nvCxnSpPr>
        <p:spPr bwMode="auto">
          <a:xfrm>
            <a:off x="8534400" y="56388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6" name="Rectangle 115"/>
          <p:cNvSpPr>
            <a:spLocks noChangeArrowheads="1"/>
          </p:cNvSpPr>
          <p:nvPr/>
        </p:nvSpPr>
        <p:spPr bwMode="auto">
          <a:xfrm>
            <a:off x="7848600" y="32766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17" name="Rectangle 116"/>
          <p:cNvSpPr>
            <a:spLocks noChangeArrowheads="1"/>
          </p:cNvSpPr>
          <p:nvPr/>
        </p:nvSpPr>
        <p:spPr bwMode="auto">
          <a:xfrm>
            <a:off x="8915400" y="35814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18" name="AutoShape 16"/>
          <p:cNvCxnSpPr>
            <a:cxnSpLocks noChangeShapeType="1"/>
            <a:stCxn id="116" idx="3"/>
            <a:endCxn id="117" idx="1"/>
          </p:cNvCxnSpPr>
          <p:nvPr/>
        </p:nvCxnSpPr>
        <p:spPr bwMode="auto">
          <a:xfrm>
            <a:off x="8534400" y="38862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9" name="Rectangle 118"/>
          <p:cNvSpPr>
            <a:spLocks noChangeArrowheads="1"/>
          </p:cNvSpPr>
          <p:nvPr/>
        </p:nvSpPr>
        <p:spPr bwMode="auto">
          <a:xfrm>
            <a:off x="7848600" y="16764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20" name="Rectangle 119"/>
          <p:cNvSpPr>
            <a:spLocks noChangeArrowheads="1"/>
          </p:cNvSpPr>
          <p:nvPr/>
        </p:nvSpPr>
        <p:spPr bwMode="auto">
          <a:xfrm>
            <a:off x="8915400" y="19812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a:cs typeface="Calibri"/>
              </a:rPr>
              <a:t>&gt;0?</a:t>
            </a:r>
          </a:p>
        </p:txBody>
      </p:sp>
      <p:cxnSp>
        <p:nvCxnSpPr>
          <p:cNvPr id="121" name="AutoShape 16"/>
          <p:cNvCxnSpPr>
            <a:cxnSpLocks noChangeShapeType="1"/>
            <a:stCxn id="119" idx="3"/>
            <a:endCxn id="120" idx="1"/>
          </p:cNvCxnSpPr>
          <p:nvPr/>
        </p:nvCxnSpPr>
        <p:spPr bwMode="auto">
          <a:xfrm>
            <a:off x="8534400" y="2286000"/>
            <a:ext cx="381000"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22" name="Rectangle 121"/>
          <p:cNvSpPr>
            <a:spLocks noChangeArrowheads="1"/>
          </p:cNvSpPr>
          <p:nvPr/>
        </p:nvSpPr>
        <p:spPr bwMode="auto">
          <a:xfrm>
            <a:off x="8915400" y="53340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123" name="Rectangle 122"/>
          <p:cNvSpPr>
            <a:spLocks noChangeArrowheads="1"/>
          </p:cNvSpPr>
          <p:nvPr/>
        </p:nvSpPr>
        <p:spPr bwMode="auto">
          <a:xfrm>
            <a:off x="8915400" y="35814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sp>
        <p:nvSpPr>
          <p:cNvPr id="124" name="Rectangle 123"/>
          <p:cNvSpPr>
            <a:spLocks noChangeArrowheads="1"/>
          </p:cNvSpPr>
          <p:nvPr/>
        </p:nvSpPr>
        <p:spPr bwMode="auto">
          <a:xfrm>
            <a:off x="8915400" y="19812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grpSp>
        <p:nvGrpSpPr>
          <p:cNvPr id="125" name="Group 124"/>
          <p:cNvGrpSpPr/>
          <p:nvPr/>
        </p:nvGrpSpPr>
        <p:grpSpPr>
          <a:xfrm>
            <a:off x="8915400" y="2185737"/>
            <a:ext cx="685800" cy="328863"/>
            <a:chOff x="4572000" y="-1143000"/>
            <a:chExt cx="1447800" cy="405063"/>
          </a:xfrm>
        </p:grpSpPr>
        <p:grpSp>
          <p:nvGrpSpPr>
            <p:cNvPr id="126" name="Group 125"/>
            <p:cNvGrpSpPr/>
            <p:nvPr/>
          </p:nvGrpSpPr>
          <p:grpSpPr>
            <a:xfrm>
              <a:off x="4572000" y="-1143000"/>
              <a:ext cx="1447800" cy="405063"/>
              <a:chOff x="4572000" y="-1118937"/>
              <a:chExt cx="685800" cy="381000"/>
            </a:xfrm>
          </p:grpSpPr>
          <p:cxnSp>
            <p:nvCxnSpPr>
              <p:cNvPr id="128" name="Straight Arrow Connector 127"/>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27" name="Curved Connector 126"/>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30" name="Group 129"/>
          <p:cNvGrpSpPr/>
          <p:nvPr/>
        </p:nvGrpSpPr>
        <p:grpSpPr>
          <a:xfrm>
            <a:off x="8915400" y="3709737"/>
            <a:ext cx="685800" cy="328863"/>
            <a:chOff x="4572000" y="-1143000"/>
            <a:chExt cx="1447800" cy="405063"/>
          </a:xfrm>
        </p:grpSpPr>
        <p:grpSp>
          <p:nvGrpSpPr>
            <p:cNvPr id="131" name="Group 130"/>
            <p:cNvGrpSpPr/>
            <p:nvPr/>
          </p:nvGrpSpPr>
          <p:grpSpPr>
            <a:xfrm>
              <a:off x="4572000" y="-1143000"/>
              <a:ext cx="1447800" cy="405063"/>
              <a:chOff x="4572000" y="-1118937"/>
              <a:chExt cx="685800" cy="381000"/>
            </a:xfrm>
          </p:grpSpPr>
          <p:cxnSp>
            <p:nvCxnSpPr>
              <p:cNvPr id="133" name="Straight Arrow Connector 132"/>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32" name="Curved Connector 131"/>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grpSp>
        <p:nvGrpSpPr>
          <p:cNvPr id="135" name="Group 134"/>
          <p:cNvGrpSpPr/>
          <p:nvPr/>
        </p:nvGrpSpPr>
        <p:grpSpPr>
          <a:xfrm>
            <a:off x="8915400" y="5462337"/>
            <a:ext cx="685800" cy="328863"/>
            <a:chOff x="4572000" y="-1143000"/>
            <a:chExt cx="1447800" cy="405063"/>
          </a:xfrm>
        </p:grpSpPr>
        <p:grpSp>
          <p:nvGrpSpPr>
            <p:cNvPr id="136" name="Group 135"/>
            <p:cNvGrpSpPr/>
            <p:nvPr/>
          </p:nvGrpSpPr>
          <p:grpSpPr>
            <a:xfrm>
              <a:off x="4572000" y="-1143000"/>
              <a:ext cx="1447800" cy="405063"/>
              <a:chOff x="4572000" y="-1118937"/>
              <a:chExt cx="685800" cy="381000"/>
            </a:xfrm>
          </p:grpSpPr>
          <p:cxnSp>
            <p:nvCxnSpPr>
              <p:cNvPr id="138" name="Straight Arrow Connector 137"/>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37" name="Curved Connector 136"/>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140" name="TextBox 139"/>
          <p:cNvSpPr txBox="1"/>
          <p:nvPr/>
        </p:nvSpPr>
        <p:spPr>
          <a:xfrm>
            <a:off x="7162800" y="2133600"/>
            <a:ext cx="476613" cy="584776"/>
          </a:xfrm>
          <a:prstGeom prst="rect">
            <a:avLst/>
          </a:prstGeom>
          <a:noFill/>
        </p:spPr>
        <p:txBody>
          <a:bodyPr wrap="none" rtlCol="0">
            <a:spAutoFit/>
          </a:bodyPr>
          <a:lstStyle/>
          <a:p>
            <a:r>
              <a:rPr lang="en-US" sz="3200" b="1" dirty="0">
                <a:latin typeface="Calibri"/>
                <a:cs typeface="Calibri"/>
              </a:rPr>
              <a:t>…</a:t>
            </a:r>
          </a:p>
        </p:txBody>
      </p:sp>
      <p:sp>
        <p:nvSpPr>
          <p:cNvPr id="141" name="TextBox 140"/>
          <p:cNvSpPr txBox="1"/>
          <p:nvPr/>
        </p:nvSpPr>
        <p:spPr>
          <a:xfrm>
            <a:off x="7162800" y="3733800"/>
            <a:ext cx="476613" cy="584776"/>
          </a:xfrm>
          <a:prstGeom prst="rect">
            <a:avLst/>
          </a:prstGeom>
          <a:noFill/>
        </p:spPr>
        <p:txBody>
          <a:bodyPr wrap="none" rtlCol="0">
            <a:spAutoFit/>
          </a:bodyPr>
          <a:lstStyle/>
          <a:p>
            <a:r>
              <a:rPr lang="en-US" sz="3200" b="1" dirty="0">
                <a:latin typeface="Calibri"/>
                <a:cs typeface="Calibri"/>
              </a:rPr>
              <a:t>…</a:t>
            </a:r>
          </a:p>
        </p:txBody>
      </p:sp>
      <p:sp>
        <p:nvSpPr>
          <p:cNvPr id="142" name="TextBox 141"/>
          <p:cNvSpPr txBox="1"/>
          <p:nvPr/>
        </p:nvSpPr>
        <p:spPr>
          <a:xfrm>
            <a:off x="7162800" y="5410200"/>
            <a:ext cx="476613" cy="584776"/>
          </a:xfrm>
          <a:prstGeom prst="rect">
            <a:avLst/>
          </a:prstGeom>
          <a:noFill/>
        </p:spPr>
        <p:txBody>
          <a:bodyPr wrap="none" rtlCol="0">
            <a:spAutoFit/>
          </a:bodyPr>
          <a:lstStyle/>
          <a:p>
            <a:r>
              <a:rPr lang="en-US" sz="3200" b="1" dirty="0">
                <a:latin typeface="Calibri"/>
                <a:cs typeface="Calibri"/>
              </a:rPr>
              <a:t>…</a:t>
            </a:r>
          </a:p>
        </p:txBody>
      </p:sp>
      <p:sp>
        <p:nvSpPr>
          <p:cNvPr id="143" name="Line 7"/>
          <p:cNvSpPr>
            <a:spLocks noChangeShapeType="1"/>
          </p:cNvSpPr>
          <p:nvPr/>
        </p:nvSpPr>
        <p:spPr bwMode="auto">
          <a:xfrm flipV="1">
            <a:off x="3962400" y="1981200"/>
            <a:ext cx="533400" cy="304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4" name="Line 7"/>
          <p:cNvSpPr>
            <a:spLocks noChangeShapeType="1"/>
          </p:cNvSpPr>
          <p:nvPr/>
        </p:nvSpPr>
        <p:spPr bwMode="auto">
          <a:xfrm>
            <a:off x="3962400" y="2286000"/>
            <a:ext cx="533400" cy="1447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5" name="Line 7"/>
          <p:cNvSpPr>
            <a:spLocks noChangeShapeType="1"/>
          </p:cNvSpPr>
          <p:nvPr/>
        </p:nvSpPr>
        <p:spPr bwMode="auto">
          <a:xfrm>
            <a:off x="3962400" y="2362200"/>
            <a:ext cx="457200" cy="29718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6" name="Line 8"/>
          <p:cNvSpPr>
            <a:spLocks noChangeShapeType="1"/>
          </p:cNvSpPr>
          <p:nvPr/>
        </p:nvSpPr>
        <p:spPr bwMode="auto">
          <a:xfrm>
            <a:off x="3962400" y="5715000"/>
            <a:ext cx="533400" cy="3810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7" name="Line 8"/>
          <p:cNvSpPr>
            <a:spLocks noChangeShapeType="1"/>
          </p:cNvSpPr>
          <p:nvPr/>
        </p:nvSpPr>
        <p:spPr bwMode="auto">
          <a:xfrm>
            <a:off x="3962400" y="3886200"/>
            <a:ext cx="6096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8" name="Line 6"/>
          <p:cNvSpPr>
            <a:spLocks noChangeShapeType="1"/>
          </p:cNvSpPr>
          <p:nvPr/>
        </p:nvSpPr>
        <p:spPr bwMode="auto">
          <a:xfrm flipV="1">
            <a:off x="3962400" y="4191000"/>
            <a:ext cx="533400" cy="14478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49" name="Line 8"/>
          <p:cNvSpPr>
            <a:spLocks noChangeShapeType="1"/>
          </p:cNvSpPr>
          <p:nvPr/>
        </p:nvSpPr>
        <p:spPr bwMode="auto">
          <a:xfrm flipV="1">
            <a:off x="3962400" y="2667000"/>
            <a:ext cx="457200" cy="29718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0" name="Line 8"/>
          <p:cNvSpPr>
            <a:spLocks noChangeShapeType="1"/>
          </p:cNvSpPr>
          <p:nvPr/>
        </p:nvSpPr>
        <p:spPr bwMode="auto">
          <a:xfrm flipV="1">
            <a:off x="3962400" y="2362200"/>
            <a:ext cx="457200" cy="15240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1" name="Line 8"/>
          <p:cNvSpPr>
            <a:spLocks noChangeShapeType="1"/>
          </p:cNvSpPr>
          <p:nvPr/>
        </p:nvSpPr>
        <p:spPr bwMode="auto">
          <a:xfrm>
            <a:off x="3962400" y="3962400"/>
            <a:ext cx="457200" cy="2286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3" name="TextBox 152"/>
          <p:cNvSpPr txBox="1"/>
          <p:nvPr/>
        </p:nvSpPr>
        <p:spPr>
          <a:xfrm>
            <a:off x="32125" y="3911024"/>
            <a:ext cx="476613" cy="584776"/>
          </a:xfrm>
          <a:prstGeom prst="rect">
            <a:avLst/>
          </a:prstGeom>
          <a:noFill/>
        </p:spPr>
        <p:txBody>
          <a:bodyPr wrap="none" rtlCol="0">
            <a:spAutoFit/>
          </a:bodyPr>
          <a:lstStyle/>
          <a:p>
            <a:r>
              <a:rPr lang="en-US" sz="3200" b="1" dirty="0">
                <a:latin typeface="Calibri"/>
                <a:cs typeface="Calibri"/>
              </a:rPr>
              <a:t>…</a:t>
            </a:r>
          </a:p>
        </p:txBody>
      </p:sp>
      <p:sp>
        <p:nvSpPr>
          <p:cNvPr id="154" name="TextBox 153"/>
          <p:cNvSpPr txBox="1"/>
          <p:nvPr/>
        </p:nvSpPr>
        <p:spPr>
          <a:xfrm>
            <a:off x="2342787" y="4343400"/>
            <a:ext cx="476613" cy="584776"/>
          </a:xfrm>
          <a:prstGeom prst="rect">
            <a:avLst/>
          </a:prstGeom>
          <a:noFill/>
        </p:spPr>
        <p:txBody>
          <a:bodyPr wrap="none" rtlCol="0">
            <a:spAutoFit/>
          </a:bodyPr>
          <a:lstStyle/>
          <a:p>
            <a:r>
              <a:rPr lang="en-US" sz="3200" b="1" dirty="0">
                <a:latin typeface="Calibri"/>
                <a:cs typeface="Calibri"/>
              </a:rPr>
              <a:t>…</a:t>
            </a:r>
          </a:p>
        </p:txBody>
      </p:sp>
      <p:sp>
        <p:nvSpPr>
          <p:cNvPr id="155" name="TextBox 154"/>
          <p:cNvSpPr txBox="1"/>
          <p:nvPr/>
        </p:nvSpPr>
        <p:spPr>
          <a:xfrm>
            <a:off x="4572000" y="4343400"/>
            <a:ext cx="476613" cy="584776"/>
          </a:xfrm>
          <a:prstGeom prst="rect">
            <a:avLst/>
          </a:prstGeom>
          <a:noFill/>
        </p:spPr>
        <p:txBody>
          <a:bodyPr wrap="none" rtlCol="0">
            <a:spAutoFit/>
          </a:bodyPr>
          <a:lstStyle/>
          <a:p>
            <a:r>
              <a:rPr lang="en-US" sz="3200" b="1" dirty="0">
                <a:latin typeface="Calibri"/>
                <a:cs typeface="Calibri"/>
              </a:rPr>
              <a:t>…</a:t>
            </a:r>
          </a:p>
        </p:txBody>
      </p:sp>
      <p:sp>
        <p:nvSpPr>
          <p:cNvPr id="156" name="TextBox 155"/>
          <p:cNvSpPr txBox="1"/>
          <p:nvPr/>
        </p:nvSpPr>
        <p:spPr>
          <a:xfrm>
            <a:off x="7981587" y="4343400"/>
            <a:ext cx="476613" cy="584776"/>
          </a:xfrm>
          <a:prstGeom prst="rect">
            <a:avLst/>
          </a:prstGeom>
          <a:noFill/>
        </p:spPr>
        <p:txBody>
          <a:bodyPr wrap="none" rtlCol="0">
            <a:spAutoFit/>
          </a:bodyPr>
          <a:lstStyle/>
          <a:p>
            <a:r>
              <a:rPr lang="en-US" sz="3200" b="1" dirty="0">
                <a:latin typeface="Calibri"/>
                <a:cs typeface="Calibri"/>
              </a:rPr>
              <a:t>…</a:t>
            </a:r>
          </a:p>
        </p:txBody>
      </p:sp>
      <p:sp>
        <p:nvSpPr>
          <p:cNvPr id="152" name="Line 8"/>
          <p:cNvSpPr>
            <a:spLocks noChangeShapeType="1"/>
          </p:cNvSpPr>
          <p:nvPr/>
        </p:nvSpPr>
        <p:spPr bwMode="auto">
          <a:xfrm flipV="1">
            <a:off x="9677400" y="4419600"/>
            <a:ext cx="304800" cy="13716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7" name="Line 7"/>
          <p:cNvSpPr>
            <a:spLocks noChangeShapeType="1"/>
          </p:cNvSpPr>
          <p:nvPr/>
        </p:nvSpPr>
        <p:spPr bwMode="auto">
          <a:xfrm>
            <a:off x="9677400" y="3962400"/>
            <a:ext cx="304800" cy="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58" name="Rectangle 157"/>
          <p:cNvSpPr>
            <a:spLocks noChangeArrowheads="1"/>
          </p:cNvSpPr>
          <p:nvPr/>
        </p:nvSpPr>
        <p:spPr bwMode="auto">
          <a:xfrm>
            <a:off x="9982200" y="33528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latin typeface="Calibri"/>
                <a:cs typeface="Calibri"/>
                <a:sym typeface="Symbol" charset="0"/>
              </a:rPr>
              <a:t></a:t>
            </a:r>
          </a:p>
        </p:txBody>
      </p:sp>
      <p:sp>
        <p:nvSpPr>
          <p:cNvPr id="159" name="Line 6"/>
          <p:cNvSpPr>
            <a:spLocks noChangeShapeType="1"/>
          </p:cNvSpPr>
          <p:nvPr/>
        </p:nvSpPr>
        <p:spPr bwMode="auto">
          <a:xfrm>
            <a:off x="9601200" y="2286000"/>
            <a:ext cx="381000" cy="1295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60" name="Rectangle 159"/>
          <p:cNvSpPr>
            <a:spLocks noChangeArrowheads="1"/>
          </p:cNvSpPr>
          <p:nvPr/>
        </p:nvSpPr>
        <p:spPr bwMode="auto">
          <a:xfrm>
            <a:off x="10924308" y="3657600"/>
            <a:ext cx="685800" cy="609600"/>
          </a:xfrm>
          <a:prstGeom prst="rect">
            <a:avLst/>
          </a:prstGeom>
          <a:solidFill>
            <a:schemeClr val="accent1"/>
          </a:solidFill>
          <a:ln w="9525">
            <a:solidFill>
              <a:schemeClr val="tx1"/>
            </a:solidFill>
            <a:miter lim="800000"/>
            <a:headEnd/>
            <a:tailEnd/>
          </a:ln>
        </p:spPr>
        <p:txBody>
          <a:bodyPr wrap="none" anchor="ctr"/>
          <a:lstStyle/>
          <a:p>
            <a:pPr algn="ctr"/>
            <a:endParaRPr lang="en-US" sz="2400" dirty="0">
              <a:latin typeface="Calibri"/>
              <a:cs typeface="Calibri"/>
            </a:endParaRPr>
          </a:p>
        </p:txBody>
      </p:sp>
      <p:cxnSp>
        <p:nvCxnSpPr>
          <p:cNvPr id="161" name="AutoShape 16"/>
          <p:cNvCxnSpPr>
            <a:cxnSpLocks noChangeShapeType="1"/>
            <a:stCxn id="158" idx="3"/>
            <a:endCxn id="160" idx="1"/>
          </p:cNvCxnSpPr>
          <p:nvPr/>
        </p:nvCxnSpPr>
        <p:spPr bwMode="auto">
          <a:xfrm>
            <a:off x="10668000" y="3962400"/>
            <a:ext cx="256308" cy="0"/>
          </a:xfrm>
          <a:prstGeom prst="straightConnector1">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62" name="Line 17"/>
          <p:cNvSpPr>
            <a:spLocks noChangeShapeType="1"/>
          </p:cNvSpPr>
          <p:nvPr/>
        </p:nvSpPr>
        <p:spPr bwMode="auto">
          <a:xfrm>
            <a:off x="11610108" y="3962400"/>
            <a:ext cx="381000"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63" name="Picture 162"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19508" y="2981568"/>
            <a:ext cx="1496292" cy="422031"/>
          </a:xfrm>
          <a:prstGeom prst="rect">
            <a:avLst/>
          </a:prstGeom>
        </p:spPr>
      </p:pic>
      <p:grpSp>
        <p:nvGrpSpPr>
          <p:cNvPr id="164" name="Group 163"/>
          <p:cNvGrpSpPr/>
          <p:nvPr/>
        </p:nvGrpSpPr>
        <p:grpSpPr>
          <a:xfrm>
            <a:off x="10924308" y="3785937"/>
            <a:ext cx="685800" cy="328863"/>
            <a:chOff x="4572000" y="-1143000"/>
            <a:chExt cx="1447800" cy="405063"/>
          </a:xfrm>
        </p:grpSpPr>
        <p:grpSp>
          <p:nvGrpSpPr>
            <p:cNvPr id="165" name="Group 164"/>
            <p:cNvGrpSpPr/>
            <p:nvPr/>
          </p:nvGrpSpPr>
          <p:grpSpPr>
            <a:xfrm>
              <a:off x="4572000" y="-1143000"/>
              <a:ext cx="1447800" cy="405063"/>
              <a:chOff x="4572000" y="-1118937"/>
              <a:chExt cx="685800" cy="381000"/>
            </a:xfrm>
          </p:grpSpPr>
          <p:cxnSp>
            <p:nvCxnSpPr>
              <p:cNvPr id="167" name="Straight Arrow Connector 166"/>
              <p:cNvCxnSpPr/>
              <p:nvPr/>
            </p:nvCxnSpPr>
            <p:spPr>
              <a:xfrm>
                <a:off x="4572000" y="-838200"/>
                <a:ext cx="6858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4880610" y="-1118937"/>
                <a:ext cx="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6" name="Curved Connector 165"/>
            <p:cNvCxnSpPr/>
            <p:nvPr/>
          </p:nvCxnSpPr>
          <p:spPr>
            <a:xfrm>
              <a:off x="4597400" y="-1079500"/>
              <a:ext cx="1295400" cy="228600"/>
            </a:xfrm>
            <a:prstGeom prst="curvedConnector3">
              <a:avLst>
                <a:gd name="adj1" fmla="val 50000"/>
              </a:avLst>
            </a:prstGeom>
            <a:ln>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pic>
        <p:nvPicPr>
          <p:cNvPr id="169" name="Picture 168" descr="ca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6910" y="0"/>
            <a:ext cx="2335090" cy="1748162"/>
          </a:xfrm>
          <a:prstGeom prst="rect">
            <a:avLst/>
          </a:prstGeom>
        </p:spPr>
      </p:pic>
    </p:spTree>
    <p:extLst>
      <p:ext uri="{BB962C8B-B14F-4D97-AF65-F5344CB8AC3E}">
        <p14:creationId xmlns:p14="http://schemas.microsoft.com/office/powerpoint/2010/main" val="103217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Shapes, Paint, and Light from an Image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447800"/>
            <a:ext cx="8458200" cy="5638800"/>
          </a:xfrm>
          <a:prstGeom prst="rect">
            <a:avLst/>
          </a:prstGeom>
        </p:spPr>
      </p:pic>
    </p:spTree>
    <p:extLst>
      <p:ext uri="{BB962C8B-B14F-4D97-AF65-F5344CB8AC3E}">
        <p14:creationId xmlns:p14="http://schemas.microsoft.com/office/powerpoint/2010/main" val="1843276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Paint, and Light from an Image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447800"/>
            <a:ext cx="8458200" cy="5638800"/>
          </a:xfrm>
          <a:prstGeom prst="rect">
            <a:avLst/>
          </a:prstGeom>
        </p:spPr>
      </p:pic>
      <p:sp>
        <p:nvSpPr>
          <p:cNvPr id="3" name="TextBox 2"/>
          <p:cNvSpPr txBox="1"/>
          <p:nvPr/>
        </p:nvSpPr>
        <p:spPr>
          <a:xfrm>
            <a:off x="1295400" y="1905000"/>
            <a:ext cx="1354006" cy="461665"/>
          </a:xfrm>
          <a:prstGeom prst="rect">
            <a:avLst/>
          </a:prstGeom>
          <a:noFill/>
        </p:spPr>
        <p:txBody>
          <a:bodyPr wrap="none" rtlCol="0">
            <a:spAutoFit/>
          </a:bodyPr>
          <a:lstStyle/>
          <a:p>
            <a:r>
              <a:rPr lang="en-US" sz="2400" dirty="0">
                <a:latin typeface="Calibri"/>
                <a:cs typeface="Calibri"/>
              </a:rPr>
              <a:t>Depth (Z)</a:t>
            </a:r>
          </a:p>
        </p:txBody>
      </p:sp>
      <p:sp>
        <p:nvSpPr>
          <p:cNvPr id="6" name="TextBox 5"/>
          <p:cNvSpPr txBox="1"/>
          <p:nvPr/>
        </p:nvSpPr>
        <p:spPr>
          <a:xfrm>
            <a:off x="9753600" y="2057400"/>
            <a:ext cx="1179980" cy="461665"/>
          </a:xfrm>
          <a:prstGeom prst="rect">
            <a:avLst/>
          </a:prstGeom>
          <a:noFill/>
        </p:spPr>
        <p:txBody>
          <a:bodyPr wrap="none" rtlCol="0">
            <a:spAutoFit/>
          </a:bodyPr>
          <a:lstStyle/>
          <a:p>
            <a:r>
              <a:rPr lang="en-US" sz="2400" dirty="0">
                <a:latin typeface="Calibri"/>
                <a:cs typeface="Calibri"/>
              </a:rPr>
              <a:t>Light (L)</a:t>
            </a:r>
          </a:p>
        </p:txBody>
      </p:sp>
      <p:sp>
        <p:nvSpPr>
          <p:cNvPr id="7" name="TextBox 6"/>
          <p:cNvSpPr txBox="1"/>
          <p:nvPr/>
        </p:nvSpPr>
        <p:spPr>
          <a:xfrm>
            <a:off x="762000" y="5562600"/>
            <a:ext cx="2544687" cy="461665"/>
          </a:xfrm>
          <a:prstGeom prst="rect">
            <a:avLst/>
          </a:prstGeom>
          <a:noFill/>
        </p:spPr>
        <p:txBody>
          <a:bodyPr wrap="none" rtlCol="0">
            <a:spAutoFit/>
          </a:bodyPr>
          <a:lstStyle/>
          <a:p>
            <a:r>
              <a:rPr lang="en-US" sz="2400" dirty="0">
                <a:latin typeface="Calibri"/>
                <a:cs typeface="Calibri"/>
              </a:rPr>
              <a:t>Paint (Reflectance)</a:t>
            </a:r>
          </a:p>
        </p:txBody>
      </p:sp>
      <p:sp>
        <p:nvSpPr>
          <p:cNvPr id="8" name="TextBox 7"/>
          <p:cNvSpPr txBox="1"/>
          <p:nvPr/>
        </p:nvSpPr>
        <p:spPr>
          <a:xfrm>
            <a:off x="5943600" y="6370329"/>
            <a:ext cx="1287282" cy="461665"/>
          </a:xfrm>
          <a:prstGeom prst="rect">
            <a:avLst/>
          </a:prstGeom>
          <a:noFill/>
        </p:spPr>
        <p:txBody>
          <a:bodyPr wrap="none" rtlCol="0">
            <a:spAutoFit/>
          </a:bodyPr>
          <a:lstStyle/>
          <a:p>
            <a:r>
              <a:rPr lang="en-US" sz="2400" dirty="0">
                <a:latin typeface="Calibri"/>
                <a:cs typeface="Calibri"/>
              </a:rPr>
              <a:t>Image (I)</a:t>
            </a:r>
          </a:p>
        </p:txBody>
      </p:sp>
    </p:spTree>
    <p:extLst>
      <p:ext uri="{BB962C8B-B14F-4D97-AF65-F5344CB8AC3E}">
        <p14:creationId xmlns:p14="http://schemas.microsoft.com/office/powerpoint/2010/main" val="230395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406400" y="4237036"/>
            <a:ext cx="11379200" cy="2163764"/>
          </a:xfrm>
        </p:spPr>
        <p:txBody>
          <a:bodyPr/>
          <a:lstStyle/>
          <a:p>
            <a:r>
              <a:rPr lang="en-US" sz="2800" dirty="0"/>
              <a:t>To recover Depth, Light, and Paint from a given image </a:t>
            </a:r>
            <a:r>
              <a:rPr lang="en-US" sz="2800" dirty="0" err="1"/>
              <a:t>i</a:t>
            </a:r>
            <a:r>
              <a:rPr lang="en-US" sz="2800" dirty="0"/>
              <a:t>:</a:t>
            </a:r>
          </a:p>
          <a:p>
            <a:endParaRPr lang="en-US" sz="2800" dirty="0"/>
          </a:p>
          <a:p>
            <a:endParaRPr lang="en-US" sz="2800" dirty="0"/>
          </a:p>
          <a:p>
            <a:pPr lvl="1"/>
            <a:r>
              <a:rPr lang="en-US" sz="2400" dirty="0"/>
              <a:t>Challenge 1: P(Z), P(L), P(R)    --- how about P(S | Z, L) and P(I | S, R) ?</a:t>
            </a:r>
          </a:p>
          <a:p>
            <a:pPr lvl="1"/>
            <a:r>
              <a:rPr lang="en-US" sz="2400" dirty="0"/>
              <a:t>Challenge 2: Efficient inference</a:t>
            </a:r>
          </a:p>
        </p:txBody>
      </p:sp>
      <p:sp>
        <p:nvSpPr>
          <p:cNvPr id="2" name="Title 1"/>
          <p:cNvSpPr>
            <a:spLocks noGrp="1"/>
          </p:cNvSpPr>
          <p:nvPr>
            <p:ph type="title"/>
          </p:nvPr>
        </p:nvSpPr>
        <p:spPr/>
        <p:txBody>
          <a:bodyPr/>
          <a:lstStyle/>
          <a:p>
            <a:r>
              <a:rPr lang="en-US" dirty="0"/>
              <a:t>Depth, Paint, and Light from an Image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4300" y="1143000"/>
            <a:ext cx="4572000" cy="3048000"/>
          </a:xfrm>
          <a:prstGeom prst="rect">
            <a:avLst/>
          </a:prstGeom>
        </p:spPr>
      </p:pic>
      <p:sp>
        <p:nvSpPr>
          <p:cNvPr id="3" name="TextBox 2"/>
          <p:cNvSpPr txBox="1"/>
          <p:nvPr/>
        </p:nvSpPr>
        <p:spPr>
          <a:xfrm>
            <a:off x="1981200" y="1219200"/>
            <a:ext cx="1354006" cy="461665"/>
          </a:xfrm>
          <a:prstGeom prst="rect">
            <a:avLst/>
          </a:prstGeom>
          <a:noFill/>
        </p:spPr>
        <p:txBody>
          <a:bodyPr wrap="none" rtlCol="0">
            <a:spAutoFit/>
          </a:bodyPr>
          <a:lstStyle/>
          <a:p>
            <a:r>
              <a:rPr lang="en-US" sz="2400" dirty="0">
                <a:latin typeface="Calibri"/>
                <a:cs typeface="Calibri"/>
              </a:rPr>
              <a:t>Depth (Z)</a:t>
            </a:r>
          </a:p>
        </p:txBody>
      </p:sp>
      <p:sp>
        <p:nvSpPr>
          <p:cNvPr id="6" name="TextBox 5"/>
          <p:cNvSpPr txBox="1"/>
          <p:nvPr/>
        </p:nvSpPr>
        <p:spPr>
          <a:xfrm>
            <a:off x="7772400" y="1295400"/>
            <a:ext cx="1179980" cy="461665"/>
          </a:xfrm>
          <a:prstGeom prst="rect">
            <a:avLst/>
          </a:prstGeom>
          <a:noFill/>
        </p:spPr>
        <p:txBody>
          <a:bodyPr wrap="none" rtlCol="0">
            <a:spAutoFit/>
          </a:bodyPr>
          <a:lstStyle/>
          <a:p>
            <a:r>
              <a:rPr lang="en-US" sz="2400" dirty="0">
                <a:latin typeface="Calibri"/>
                <a:cs typeface="Calibri"/>
              </a:rPr>
              <a:t>Light (L)</a:t>
            </a:r>
          </a:p>
        </p:txBody>
      </p:sp>
      <p:sp>
        <p:nvSpPr>
          <p:cNvPr id="7" name="TextBox 6"/>
          <p:cNvSpPr txBox="1"/>
          <p:nvPr/>
        </p:nvSpPr>
        <p:spPr>
          <a:xfrm>
            <a:off x="1143000" y="3048000"/>
            <a:ext cx="2544687" cy="461665"/>
          </a:xfrm>
          <a:prstGeom prst="rect">
            <a:avLst/>
          </a:prstGeom>
          <a:noFill/>
        </p:spPr>
        <p:txBody>
          <a:bodyPr wrap="none" rtlCol="0">
            <a:spAutoFit/>
          </a:bodyPr>
          <a:lstStyle/>
          <a:p>
            <a:r>
              <a:rPr lang="en-US" sz="2400" dirty="0">
                <a:latin typeface="Calibri"/>
                <a:cs typeface="Calibri"/>
              </a:rPr>
              <a:t>Paint (Reflectance)</a:t>
            </a:r>
          </a:p>
        </p:txBody>
      </p:sp>
      <p:sp>
        <p:nvSpPr>
          <p:cNvPr id="8" name="TextBox 7"/>
          <p:cNvSpPr txBox="1"/>
          <p:nvPr/>
        </p:nvSpPr>
        <p:spPr>
          <a:xfrm>
            <a:off x="7848600" y="3048000"/>
            <a:ext cx="1287282" cy="461665"/>
          </a:xfrm>
          <a:prstGeom prst="rect">
            <a:avLst/>
          </a:prstGeom>
          <a:noFill/>
        </p:spPr>
        <p:txBody>
          <a:bodyPr wrap="none" rtlCol="0">
            <a:spAutoFit/>
          </a:bodyPr>
          <a:lstStyle/>
          <a:p>
            <a:r>
              <a:rPr lang="en-US" sz="2400" dirty="0">
                <a:latin typeface="Calibri"/>
                <a:cs typeface="Calibri"/>
              </a:rPr>
              <a:t>Image (I)</a:t>
            </a:r>
          </a:p>
        </p:txBody>
      </p:sp>
      <p:sp>
        <p:nvSpPr>
          <p:cNvPr id="9" name="TextBox 8"/>
          <p:cNvSpPr txBox="1"/>
          <p:nvPr/>
        </p:nvSpPr>
        <p:spPr>
          <a:xfrm>
            <a:off x="1905000" y="4977824"/>
            <a:ext cx="6894835" cy="584776"/>
          </a:xfrm>
          <a:prstGeom prst="rect">
            <a:avLst/>
          </a:prstGeom>
          <a:noFill/>
          <a:ln w="25400">
            <a:solidFill>
              <a:schemeClr val="tx1"/>
            </a:solidFill>
          </a:ln>
        </p:spPr>
        <p:txBody>
          <a:bodyPr wrap="none" rtlCol="0">
            <a:spAutoFit/>
          </a:bodyPr>
          <a:lstStyle/>
          <a:p>
            <a:r>
              <a:rPr lang="en-US" sz="3200" dirty="0">
                <a:latin typeface="Calibri"/>
                <a:cs typeface="Calibri"/>
              </a:rPr>
              <a:t>Inference:  </a:t>
            </a:r>
            <a:r>
              <a:rPr lang="en-US" sz="3200" dirty="0" err="1">
                <a:latin typeface="cmr10"/>
                <a:cs typeface="Calibri"/>
              </a:rPr>
              <a:t>argmax</a:t>
            </a:r>
            <a:r>
              <a:rPr lang="en-US" sz="3200" baseline="-25000" dirty="0" err="1">
                <a:latin typeface="cmmi10"/>
                <a:cs typeface="Calibri"/>
              </a:rPr>
              <a:t>Z</a:t>
            </a:r>
            <a:r>
              <a:rPr lang="en-US" sz="3200" baseline="-25000" dirty="0">
                <a:latin typeface="cmmi10"/>
                <a:cs typeface="Calibri"/>
              </a:rPr>
              <a:t> L R</a:t>
            </a:r>
            <a:r>
              <a:rPr lang="en-US" sz="3200" dirty="0">
                <a:latin typeface="Calibri"/>
                <a:cs typeface="Calibri"/>
              </a:rPr>
              <a:t>  </a:t>
            </a:r>
            <a:r>
              <a:rPr lang="en-US" sz="3200" dirty="0">
                <a:latin typeface="cmmi10"/>
                <a:cs typeface="Calibri"/>
              </a:rPr>
              <a:t>P </a:t>
            </a:r>
            <a:r>
              <a:rPr lang="en-US" sz="3200" dirty="0">
                <a:latin typeface="Calibri"/>
                <a:cs typeface="Calibri"/>
              </a:rPr>
              <a:t>(</a:t>
            </a:r>
            <a:r>
              <a:rPr lang="en-US" sz="3200" dirty="0">
                <a:latin typeface="cmmi10"/>
                <a:cs typeface="Calibri"/>
              </a:rPr>
              <a:t>Z</a:t>
            </a:r>
            <a:r>
              <a:rPr lang="en-US" sz="3200" dirty="0">
                <a:latin typeface="Calibri"/>
                <a:cs typeface="Calibri"/>
              </a:rPr>
              <a:t>, </a:t>
            </a:r>
            <a:r>
              <a:rPr lang="en-US" sz="3200" dirty="0">
                <a:latin typeface="cmmi10"/>
                <a:cs typeface="Calibri"/>
              </a:rPr>
              <a:t>L</a:t>
            </a:r>
            <a:r>
              <a:rPr lang="en-US" sz="3200" dirty="0">
                <a:latin typeface="Calibri"/>
                <a:cs typeface="Calibri"/>
              </a:rPr>
              <a:t>, </a:t>
            </a:r>
            <a:r>
              <a:rPr lang="en-US" sz="3200" dirty="0">
                <a:latin typeface="cmmi10"/>
                <a:cs typeface="Calibri"/>
              </a:rPr>
              <a:t>R</a:t>
            </a:r>
            <a:r>
              <a:rPr lang="en-US" sz="3200" dirty="0">
                <a:latin typeface="Calibri"/>
                <a:cs typeface="Calibri"/>
              </a:rPr>
              <a:t> | </a:t>
            </a:r>
            <a:r>
              <a:rPr lang="en-US" sz="3200" dirty="0" err="1">
                <a:latin typeface="cmmi10"/>
                <a:cs typeface="Calibri"/>
              </a:rPr>
              <a:t>i</a:t>
            </a:r>
            <a:r>
              <a:rPr lang="en-US" sz="3200" dirty="0">
                <a:latin typeface="Calibri"/>
                <a:cs typeface="Calibri"/>
              </a:rPr>
              <a:t> )</a:t>
            </a:r>
          </a:p>
        </p:txBody>
      </p:sp>
    </p:spTree>
    <p:extLst>
      <p:ext uri="{BB962C8B-B14F-4D97-AF65-F5344CB8AC3E}">
        <p14:creationId xmlns:p14="http://schemas.microsoft.com/office/powerpoint/2010/main" val="302857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in Action</a:t>
            </a:r>
          </a:p>
        </p:txBody>
      </p:sp>
      <p:pic>
        <p:nvPicPr>
          <p:cNvPr id="6" name="solve-1.mov" descr="/Users/jon/Work/Backup/Shape/documents/SIRFS/Barron.ppt_media/solve-1.mov">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057400" y="1219200"/>
            <a:ext cx="8089900" cy="5089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0" y="6488668"/>
            <a:ext cx="2172665" cy="369332"/>
          </a:xfrm>
          <a:prstGeom prst="rect">
            <a:avLst/>
          </a:prstGeom>
          <a:noFill/>
        </p:spPr>
        <p:txBody>
          <a:bodyPr wrap="none" rtlCol="0">
            <a:spAutoFit/>
          </a:bodyPr>
          <a:lstStyle/>
          <a:p>
            <a:r>
              <a:rPr lang="en-US" dirty="0">
                <a:latin typeface="Calibri"/>
                <a:cs typeface="Calibri"/>
              </a:rPr>
              <a:t>[Barron, Malik, 2012]</a:t>
            </a:r>
          </a:p>
        </p:txBody>
      </p:sp>
      <p:sp>
        <p:nvSpPr>
          <p:cNvPr id="8" name="TextBox 7"/>
          <p:cNvSpPr txBox="1"/>
          <p:nvPr/>
        </p:nvSpPr>
        <p:spPr>
          <a:xfrm>
            <a:off x="10114929" y="6488668"/>
            <a:ext cx="2229471" cy="369332"/>
          </a:xfrm>
          <a:prstGeom prst="rect">
            <a:avLst/>
          </a:prstGeom>
          <a:noFill/>
        </p:spPr>
        <p:txBody>
          <a:bodyPr wrap="none" rtlCol="0">
            <a:spAutoFit/>
          </a:bodyPr>
          <a:lstStyle/>
          <a:p>
            <a:r>
              <a:rPr lang="en-US" dirty="0">
                <a:solidFill>
                  <a:srgbClr val="FF0000"/>
                </a:solidFill>
                <a:latin typeface="Calibri"/>
                <a:cs typeface="Calibri"/>
              </a:rPr>
              <a:t>[VIDEO: solve-1.mov]</a:t>
            </a:r>
          </a:p>
        </p:txBody>
      </p:sp>
    </p:spTree>
    <p:extLst>
      <p:ext uri="{BB962C8B-B14F-4D97-AF65-F5344CB8AC3E}">
        <p14:creationId xmlns:p14="http://schemas.microsoft.com/office/powerpoint/2010/main" val="36013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8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p:cTn id="15"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Results</a:t>
            </a:r>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19200"/>
            <a:ext cx="7035800" cy="537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6" name="TextBox 5"/>
          <p:cNvSpPr txBox="1"/>
          <p:nvPr/>
        </p:nvSpPr>
        <p:spPr>
          <a:xfrm>
            <a:off x="0" y="6488668"/>
            <a:ext cx="2172665" cy="369332"/>
          </a:xfrm>
          <a:prstGeom prst="rect">
            <a:avLst/>
          </a:prstGeom>
          <a:noFill/>
        </p:spPr>
        <p:txBody>
          <a:bodyPr wrap="none" rtlCol="0">
            <a:spAutoFit/>
          </a:bodyPr>
          <a:lstStyle/>
          <a:p>
            <a:r>
              <a:rPr lang="en-US" dirty="0">
                <a:latin typeface="Calibri"/>
                <a:cs typeface="Calibri"/>
              </a:rPr>
              <a:t>[Barron, Malik, 2012]</a:t>
            </a:r>
          </a:p>
        </p:txBody>
      </p:sp>
    </p:spTree>
    <p:extLst>
      <p:ext uri="{BB962C8B-B14F-4D97-AF65-F5344CB8AC3E}">
        <p14:creationId xmlns:p14="http://schemas.microsoft.com/office/powerpoint/2010/main" val="318073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Results</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19200"/>
            <a:ext cx="7442200" cy="5246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5" name="TextBox 4"/>
          <p:cNvSpPr txBox="1"/>
          <p:nvPr/>
        </p:nvSpPr>
        <p:spPr>
          <a:xfrm>
            <a:off x="0" y="6488668"/>
            <a:ext cx="2172665" cy="369332"/>
          </a:xfrm>
          <a:prstGeom prst="rect">
            <a:avLst/>
          </a:prstGeom>
          <a:noFill/>
        </p:spPr>
        <p:txBody>
          <a:bodyPr wrap="none" rtlCol="0">
            <a:spAutoFit/>
          </a:bodyPr>
          <a:lstStyle/>
          <a:p>
            <a:r>
              <a:rPr lang="en-US" dirty="0">
                <a:latin typeface="Calibri"/>
                <a:cs typeface="Calibri"/>
              </a:rPr>
              <a:t>[Barron, Malik, 2012]</a:t>
            </a:r>
          </a:p>
        </p:txBody>
      </p:sp>
    </p:spTree>
    <p:extLst>
      <p:ext uri="{BB962C8B-B14F-4D97-AF65-F5344CB8AC3E}">
        <p14:creationId xmlns:p14="http://schemas.microsoft.com/office/powerpoint/2010/main" val="248897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Results: Graphics</a:t>
            </a:r>
          </a:p>
        </p:txBody>
      </p:sp>
      <p:pic>
        <p:nvPicPr>
          <p:cNvPr id="5" name="output-1.mov" descr="/Users/jon/Work/Backup/Shape/documents/SIRFS/Barron.ppt_media/output-1.mov">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819400" y="1295400"/>
            <a:ext cx="6807200" cy="481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0" y="6488668"/>
            <a:ext cx="2172665" cy="369332"/>
          </a:xfrm>
          <a:prstGeom prst="rect">
            <a:avLst/>
          </a:prstGeom>
          <a:noFill/>
        </p:spPr>
        <p:txBody>
          <a:bodyPr wrap="none" rtlCol="0">
            <a:spAutoFit/>
          </a:bodyPr>
          <a:lstStyle/>
          <a:p>
            <a:r>
              <a:rPr lang="en-US" dirty="0">
                <a:latin typeface="Calibri"/>
                <a:cs typeface="Calibri"/>
              </a:rPr>
              <a:t>[Barron, Malik, 2012]</a:t>
            </a:r>
          </a:p>
        </p:txBody>
      </p:sp>
      <p:sp>
        <p:nvSpPr>
          <p:cNvPr id="8" name="TextBox 7"/>
          <p:cNvSpPr txBox="1"/>
          <p:nvPr/>
        </p:nvSpPr>
        <p:spPr>
          <a:xfrm>
            <a:off x="9906000" y="6488668"/>
            <a:ext cx="2333391" cy="369332"/>
          </a:xfrm>
          <a:prstGeom prst="rect">
            <a:avLst/>
          </a:prstGeom>
          <a:noFill/>
        </p:spPr>
        <p:txBody>
          <a:bodyPr wrap="none" rtlCol="0">
            <a:spAutoFit/>
          </a:bodyPr>
          <a:lstStyle/>
          <a:p>
            <a:r>
              <a:rPr lang="en-US" dirty="0">
                <a:solidFill>
                  <a:srgbClr val="FF0000"/>
                </a:solidFill>
                <a:latin typeface="Calibri"/>
                <a:cs typeface="Calibri"/>
              </a:rPr>
              <a:t>[VIDEO: output-1.mov]</a:t>
            </a:r>
          </a:p>
        </p:txBody>
      </p:sp>
    </p:spTree>
    <p:extLst>
      <p:ext uri="{BB962C8B-B14F-4D97-AF65-F5344CB8AC3E}">
        <p14:creationId xmlns:p14="http://schemas.microsoft.com/office/powerpoint/2010/main" val="3566957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542" y="2082561"/>
            <a:ext cx="8877658" cy="5918438"/>
          </a:xfrm>
          <a:prstGeom prst="rect">
            <a:avLst/>
          </a:prstGeom>
        </p:spPr>
      </p:pic>
    </p:spTree>
    <p:extLst>
      <p:ext uri="{BB962C8B-B14F-4D97-AF65-F5344CB8AC3E}">
        <p14:creationId xmlns:p14="http://schemas.microsoft.com/office/powerpoint/2010/main" val="3194025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Helicopters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600200"/>
            <a:ext cx="6400800" cy="4267200"/>
          </a:xfrm>
          <a:prstGeom prst="rect">
            <a:avLst/>
          </a:prstGeom>
        </p:spPr>
      </p:pic>
    </p:spTree>
    <p:extLst>
      <p:ext uri="{BB962C8B-B14F-4D97-AF65-F5344CB8AC3E}">
        <p14:creationId xmlns:p14="http://schemas.microsoft.com/office/powerpoint/2010/main" val="669624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219200"/>
            <a:ext cx="15773400" cy="10515600"/>
          </a:xfrm>
          <a:prstGeom prst="rect">
            <a:avLst/>
          </a:prstGeom>
        </p:spPr>
      </p:pic>
    </p:spTree>
    <p:extLst>
      <p:ext uri="{BB962C8B-B14F-4D97-AF65-F5344CB8AC3E}">
        <p14:creationId xmlns:p14="http://schemas.microsoft.com/office/powerpoint/2010/main" val="172379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Helicopter Flight</a:t>
            </a:r>
          </a:p>
        </p:txBody>
      </p:sp>
      <p:sp>
        <p:nvSpPr>
          <p:cNvPr id="3" name="Content Placeholder 2"/>
          <p:cNvSpPr>
            <a:spLocks noGrp="1"/>
          </p:cNvSpPr>
          <p:nvPr>
            <p:ph idx="1"/>
          </p:nvPr>
        </p:nvSpPr>
        <p:spPr>
          <a:xfrm>
            <a:off x="2057400" y="4648200"/>
            <a:ext cx="8458200" cy="2019300"/>
          </a:xfrm>
        </p:spPr>
        <p:txBody>
          <a:bodyPr/>
          <a:lstStyle/>
          <a:p>
            <a:r>
              <a:rPr lang="en-US" sz="2800" dirty="0"/>
              <a:t>Key challenges:</a:t>
            </a:r>
          </a:p>
          <a:p>
            <a:pPr lvl="3"/>
            <a:endParaRPr lang="en-US" sz="600" dirty="0"/>
          </a:p>
          <a:p>
            <a:pPr lvl="1"/>
            <a:r>
              <a:rPr lang="en-US" sz="2400" dirty="0"/>
              <a:t>Track helicopter position and orientation during flight</a:t>
            </a:r>
          </a:p>
          <a:p>
            <a:pPr lvl="4"/>
            <a:endParaRPr lang="en-US" sz="400" dirty="0"/>
          </a:p>
          <a:p>
            <a:pPr lvl="1"/>
            <a:r>
              <a:rPr lang="en-US" sz="2400" dirty="0"/>
              <a:t>Decide on control inputs to send to helicopter</a:t>
            </a:r>
          </a:p>
          <a:p>
            <a:endParaRPr lang="en-US" sz="4400" dirty="0"/>
          </a:p>
        </p:txBody>
      </p:sp>
      <p:pic>
        <p:nvPicPr>
          <p:cNvPr id="4" name="Picture 3" descr="9zap.gif"/>
          <p:cNvPicPr>
            <a:picLocks noChangeAspect="1"/>
          </p:cNvPicPr>
          <p:nvPr/>
        </p:nvPicPr>
        <p:blipFill>
          <a:blip r:embed="rId4" cstate="print"/>
          <a:stretch>
            <a:fillRect/>
          </a:stretch>
        </p:blipFill>
        <p:spPr>
          <a:xfrm>
            <a:off x="8077200" y="2133600"/>
            <a:ext cx="1634194" cy="1771650"/>
          </a:xfrm>
          <a:prstGeom prst="rect">
            <a:avLst/>
          </a:prstGeom>
        </p:spPr>
      </p:pic>
      <p:sp>
        <p:nvSpPr>
          <p:cNvPr id="6" name="TextBox 5"/>
          <p:cNvSpPr txBox="1"/>
          <p:nvPr>
            <p:custDataLst>
              <p:tags r:id="rId1"/>
            </p:custDataLst>
          </p:nvPr>
        </p:nvSpPr>
        <p:spPr>
          <a:xfrm>
            <a:off x="0" y="7112001"/>
            <a:ext cx="9144000" cy="646327"/>
          </a:xfrm>
          <a:prstGeom prst="rect">
            <a:avLst/>
          </a:prstGeom>
          <a:noFill/>
        </p:spPr>
        <p:txBody>
          <a:bodyPr vert="horz" lIns="91435" tIns="45718" rIns="91435" bIns="45718" rtlCol="0">
            <a:spAutoFit/>
          </a:bodyPr>
          <a:lstStyle/>
          <a:p>
            <a:r>
              <a:rPr lang="en-US"/>
              <a:t>TexPoint fonts used in EMF. </a:t>
            </a:r>
          </a:p>
          <a:p>
            <a:r>
              <a:rPr lang="en-US"/>
              <a:t>Read the TexPoint manual before you delete this box.: </a:t>
            </a:r>
            <a:r>
              <a:rPr lang="en-US">
                <a:latin typeface="CMMI10"/>
              </a:rPr>
              <a:t>A</a:t>
            </a:r>
            <a:r>
              <a:rPr lang="en-US">
                <a:latin typeface="CMR7"/>
              </a:rPr>
              <a:t>A</a:t>
            </a:r>
            <a:r>
              <a:rPr lang="en-US">
                <a:latin typeface="CMR10"/>
              </a:rPr>
              <a:t>A</a:t>
            </a:r>
            <a:r>
              <a:rPr lang="en-US">
                <a:latin typeface="CMMI7"/>
              </a:rPr>
              <a:t>A</a:t>
            </a:r>
            <a:r>
              <a:rPr lang="en-US">
                <a:latin typeface="CMSY10ORIG"/>
              </a:rPr>
              <a:t>A</a:t>
            </a:r>
            <a:r>
              <a:rPr lang="en-US">
                <a:latin typeface="CMSY7"/>
              </a:rPr>
              <a:t>A</a:t>
            </a:r>
            <a:endParaRPr lang="en-US"/>
          </a:p>
        </p:txBody>
      </p:sp>
      <p:pic>
        <p:nvPicPr>
          <p:cNvPr id="7" name="Picture 6" descr="heli.JPG"/>
          <p:cNvPicPr>
            <a:picLocks noChangeAspect="1"/>
          </p:cNvPicPr>
          <p:nvPr/>
        </p:nvPicPr>
        <p:blipFill>
          <a:blip r:embed="rId5" cstate="print"/>
          <a:stretch>
            <a:fillRect/>
          </a:stretch>
        </p:blipFill>
        <p:spPr>
          <a:xfrm>
            <a:off x="2362200" y="1752600"/>
            <a:ext cx="5235583" cy="24384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heli.JPG"/>
          <p:cNvPicPr>
            <a:picLocks noChangeAspect="1"/>
          </p:cNvPicPr>
          <p:nvPr/>
        </p:nvPicPr>
        <p:blipFill>
          <a:blip r:embed="rId3" cstate="print"/>
          <a:stretch>
            <a:fillRect/>
          </a:stretch>
        </p:blipFill>
        <p:spPr>
          <a:xfrm>
            <a:off x="4419601" y="1371600"/>
            <a:ext cx="3505200" cy="1632498"/>
          </a:xfrm>
          <a:prstGeom prst="rect">
            <a:avLst/>
          </a:prstGeom>
        </p:spPr>
      </p:pic>
      <p:sp>
        <p:nvSpPr>
          <p:cNvPr id="3" name="Title 2"/>
          <p:cNvSpPr>
            <a:spLocks noGrp="1"/>
          </p:cNvSpPr>
          <p:nvPr>
            <p:ph type="title"/>
          </p:nvPr>
        </p:nvSpPr>
        <p:spPr/>
        <p:txBody>
          <a:bodyPr/>
          <a:lstStyle/>
          <a:p>
            <a:r>
              <a:rPr lang="en-US" dirty="0"/>
              <a:t>Autonomous Helicopter Setup</a:t>
            </a:r>
          </a:p>
        </p:txBody>
      </p:sp>
      <p:pic>
        <p:nvPicPr>
          <p:cNvPr id="5" name="Picture 4" descr="9zap.gif"/>
          <p:cNvPicPr>
            <a:picLocks noChangeAspect="1"/>
          </p:cNvPicPr>
          <p:nvPr/>
        </p:nvPicPr>
        <p:blipFill>
          <a:blip r:embed="rId4" cstate="print"/>
          <a:stretch>
            <a:fillRect/>
          </a:stretch>
        </p:blipFill>
        <p:spPr>
          <a:xfrm>
            <a:off x="8652806" y="4838700"/>
            <a:ext cx="1634194" cy="1771650"/>
          </a:xfrm>
          <a:prstGeom prst="rect">
            <a:avLst/>
          </a:prstGeom>
        </p:spPr>
      </p:pic>
      <p:sp>
        <p:nvSpPr>
          <p:cNvPr id="7" name="TextBox 6"/>
          <p:cNvSpPr txBox="1"/>
          <p:nvPr/>
        </p:nvSpPr>
        <p:spPr>
          <a:xfrm>
            <a:off x="3886200" y="3124200"/>
            <a:ext cx="2819399" cy="707882"/>
          </a:xfrm>
          <a:prstGeom prst="rect">
            <a:avLst/>
          </a:prstGeom>
          <a:noFill/>
        </p:spPr>
        <p:txBody>
          <a:bodyPr wrap="square" lIns="91435" tIns="45718" rIns="91435" bIns="45718" rtlCol="0">
            <a:spAutoFit/>
          </a:bodyPr>
          <a:lstStyle/>
          <a:p>
            <a:pPr algn="ctr"/>
            <a:r>
              <a:rPr lang="en-US" sz="2000" dirty="0">
                <a:latin typeface="Calibri"/>
                <a:cs typeface="Calibri"/>
              </a:rPr>
              <a:t>On-board inertial measurement unit (IMU)</a:t>
            </a:r>
          </a:p>
        </p:txBody>
      </p:sp>
      <p:pic>
        <p:nvPicPr>
          <p:cNvPr id="8" name="Picture 24" descr="G:\IMG_0778.JPG"/>
          <p:cNvPicPr>
            <a:picLocks noChangeAspect="1" noChangeArrowheads="1"/>
          </p:cNvPicPr>
          <p:nvPr/>
        </p:nvPicPr>
        <p:blipFill>
          <a:blip r:embed="rId5" cstate="print"/>
          <a:srcRect/>
          <a:stretch>
            <a:fillRect/>
          </a:stretch>
        </p:blipFill>
        <p:spPr bwMode="auto">
          <a:xfrm>
            <a:off x="1943101" y="4576872"/>
            <a:ext cx="2076423" cy="1557228"/>
          </a:xfrm>
          <a:prstGeom prst="rect">
            <a:avLst/>
          </a:prstGeom>
          <a:noFill/>
        </p:spPr>
      </p:pic>
      <p:sp>
        <p:nvSpPr>
          <p:cNvPr id="9" name="TextBox 8"/>
          <p:cNvSpPr txBox="1"/>
          <p:nvPr/>
        </p:nvSpPr>
        <p:spPr>
          <a:xfrm>
            <a:off x="6477000" y="4267200"/>
            <a:ext cx="2667000" cy="707882"/>
          </a:xfrm>
          <a:prstGeom prst="rect">
            <a:avLst/>
          </a:prstGeom>
          <a:noFill/>
        </p:spPr>
        <p:txBody>
          <a:bodyPr wrap="square" lIns="91435" tIns="45718" rIns="91435" bIns="45718" rtlCol="0">
            <a:spAutoFit/>
          </a:bodyPr>
          <a:lstStyle/>
          <a:p>
            <a:pPr algn="ctr"/>
            <a:r>
              <a:rPr lang="en-US" sz="2000" dirty="0">
                <a:latin typeface="Calibri"/>
                <a:cs typeface="Calibri"/>
              </a:rPr>
              <a:t>Send out controls to helicopter</a:t>
            </a:r>
          </a:p>
        </p:txBody>
      </p:sp>
      <p:cxnSp>
        <p:nvCxnSpPr>
          <p:cNvPr id="11" name="Straight Arrow Connector 10"/>
          <p:cNvCxnSpPr/>
          <p:nvPr/>
        </p:nvCxnSpPr>
        <p:spPr bwMode="auto">
          <a:xfrm>
            <a:off x="4114800" y="5600701"/>
            <a:ext cx="4152900" cy="1"/>
          </a:xfrm>
          <a:prstGeom prst="straightConnector1">
            <a:avLst/>
          </a:prstGeom>
          <a:noFill/>
          <a:ln w="63500" cap="flat" cmpd="sng" algn="ctr">
            <a:solidFill>
              <a:schemeClr val="tx1"/>
            </a:solidFill>
            <a:prstDash val="solid"/>
            <a:round/>
            <a:headEnd type="none" w="med" len="med"/>
            <a:tailEnd type="arrow"/>
          </a:ln>
          <a:effectLst/>
        </p:spPr>
      </p:cxnSp>
      <p:pic>
        <p:nvPicPr>
          <p:cNvPr id="25" name="Picture 3"/>
          <p:cNvPicPr>
            <a:picLocks noChangeAspect="1" noChangeArrowheads="1"/>
          </p:cNvPicPr>
          <p:nvPr/>
        </p:nvPicPr>
        <p:blipFill>
          <a:blip r:embed="rId6" cstate="print"/>
          <a:srcRect/>
          <a:stretch>
            <a:fillRect/>
          </a:stretch>
        </p:blipFill>
        <p:spPr bwMode="auto">
          <a:xfrm>
            <a:off x="1143001" y="2971800"/>
            <a:ext cx="761999" cy="819150"/>
          </a:xfrm>
          <a:prstGeom prst="rect">
            <a:avLst/>
          </a:prstGeom>
          <a:noFill/>
          <a:ln w="9525">
            <a:noFill/>
            <a:miter lim="800000"/>
            <a:headEnd/>
            <a:tailEnd/>
          </a:ln>
          <a:effectLst/>
          <a:scene3d>
            <a:camera prst="orthographicFront">
              <a:rot lat="0" lon="9600000" rev="0"/>
            </a:camera>
            <a:lightRig rig="threePt" dir="t"/>
          </a:scene3d>
        </p:spPr>
      </p:pic>
      <p:cxnSp>
        <p:nvCxnSpPr>
          <p:cNvPr id="33" name="Straight Arrow Connector 32"/>
          <p:cNvCxnSpPr/>
          <p:nvPr/>
        </p:nvCxnSpPr>
        <p:spPr bwMode="auto">
          <a:xfrm rot="10800000">
            <a:off x="7086604" y="2247902"/>
            <a:ext cx="2362199" cy="2209801"/>
          </a:xfrm>
          <a:prstGeom prst="straightConnector1">
            <a:avLst/>
          </a:prstGeom>
          <a:noFill/>
          <a:ln w="63500" cap="flat" cmpd="sng" algn="ctr">
            <a:solidFill>
              <a:schemeClr val="tx1"/>
            </a:solidFill>
            <a:prstDash val="solid"/>
            <a:round/>
            <a:headEnd type="none" w="med" len="med"/>
            <a:tailEnd type="arrow"/>
          </a:ln>
          <a:effectLst/>
        </p:spPr>
      </p:cxnSp>
      <p:sp>
        <p:nvSpPr>
          <p:cNvPr id="36" name="TextBox 35"/>
          <p:cNvSpPr txBox="1"/>
          <p:nvPr/>
        </p:nvSpPr>
        <p:spPr>
          <a:xfrm>
            <a:off x="914400" y="3810002"/>
            <a:ext cx="1600200" cy="400105"/>
          </a:xfrm>
          <a:prstGeom prst="rect">
            <a:avLst/>
          </a:prstGeom>
          <a:noFill/>
        </p:spPr>
        <p:txBody>
          <a:bodyPr wrap="square" lIns="91435" tIns="45718" rIns="91435" bIns="45718" rtlCol="0">
            <a:spAutoFit/>
          </a:bodyPr>
          <a:lstStyle/>
          <a:p>
            <a:pPr algn="ctr"/>
            <a:r>
              <a:rPr lang="en-US" sz="2000" dirty="0">
                <a:latin typeface="Calibri"/>
                <a:cs typeface="Calibri"/>
              </a:rPr>
              <a:t>Position</a:t>
            </a:r>
          </a:p>
        </p:txBody>
      </p:sp>
      <p:cxnSp>
        <p:nvCxnSpPr>
          <p:cNvPr id="37" name="Straight Arrow Connector 36"/>
          <p:cNvCxnSpPr/>
          <p:nvPr/>
        </p:nvCxnSpPr>
        <p:spPr bwMode="auto">
          <a:xfrm rot="5400000">
            <a:off x="2990851" y="2228849"/>
            <a:ext cx="2362200" cy="2247902"/>
          </a:xfrm>
          <a:prstGeom prst="straightConnector1">
            <a:avLst/>
          </a:prstGeom>
          <a:noFill/>
          <a:ln w="63500"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rot="16200000" flipH="1">
            <a:off x="2114550" y="3790950"/>
            <a:ext cx="990600" cy="571500"/>
          </a:xfrm>
          <a:prstGeom prst="straightConnector1">
            <a:avLst/>
          </a:prstGeom>
          <a:noFill/>
          <a:ln w="63500" cap="flat" cmpd="sng" algn="ctr">
            <a:solidFill>
              <a:schemeClr val="tx1"/>
            </a:solidFill>
            <a:prstDash val="solid"/>
            <a:round/>
            <a:headEnd type="none" w="med" len="med"/>
            <a:tailEnd type="arrow"/>
          </a:ln>
          <a:effectLst/>
        </p:spPr>
      </p:cxnSp>
      <p:pic>
        <p:nvPicPr>
          <p:cNvPr id="15" name="Picture 3"/>
          <p:cNvPicPr>
            <a:picLocks noChangeAspect="1" noChangeArrowheads="1"/>
          </p:cNvPicPr>
          <p:nvPr/>
        </p:nvPicPr>
        <p:blipFill>
          <a:blip r:embed="rId6" cstate="print"/>
          <a:srcRect/>
          <a:stretch>
            <a:fillRect/>
          </a:stretch>
        </p:blipFill>
        <p:spPr bwMode="auto">
          <a:xfrm>
            <a:off x="1163456" y="1828800"/>
            <a:ext cx="761999" cy="819150"/>
          </a:xfrm>
          <a:prstGeom prst="rect">
            <a:avLst/>
          </a:prstGeom>
          <a:noFill/>
          <a:ln w="9525">
            <a:noFill/>
            <a:miter lim="800000"/>
            <a:headEnd/>
            <a:tailEnd/>
          </a:ln>
          <a:effectLst/>
          <a:scene3d>
            <a:camera prst="orthographicFront">
              <a:rot lat="0" lon="9600000" rev="0"/>
            </a:camera>
            <a:lightRig rig="threePt" dir="t"/>
          </a:scene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for Tracking the Helicopter</a:t>
            </a:r>
          </a:p>
        </p:txBody>
      </p:sp>
      <p:sp>
        <p:nvSpPr>
          <p:cNvPr id="64" name="Content Placeholder 2"/>
          <p:cNvSpPr>
            <a:spLocks noGrp="1"/>
          </p:cNvSpPr>
          <p:nvPr>
            <p:ph idx="1"/>
          </p:nvPr>
        </p:nvSpPr>
        <p:spPr>
          <a:xfrm>
            <a:off x="914400" y="4008436"/>
            <a:ext cx="10363200" cy="1782764"/>
          </a:xfrm>
        </p:spPr>
        <p:txBody>
          <a:bodyPr/>
          <a:lstStyle/>
          <a:p>
            <a:r>
              <a:rPr lang="en-US" sz="2400" dirty="0"/>
              <a:t>State:</a:t>
            </a:r>
          </a:p>
          <a:p>
            <a:pPr lvl="4"/>
            <a:endParaRPr lang="en-US" sz="400" dirty="0"/>
          </a:p>
          <a:p>
            <a:r>
              <a:rPr lang="en-US" sz="2400" dirty="0"/>
              <a:t>Measurements: [observation update]</a:t>
            </a:r>
          </a:p>
          <a:p>
            <a:pPr lvl="1"/>
            <a:r>
              <a:rPr lang="en-US" sz="2000" dirty="0"/>
              <a:t>3-D coordinates from vision, 3-axis magnetometer, 3-axis gyro, 3-axis accelerometer</a:t>
            </a:r>
          </a:p>
          <a:p>
            <a:endParaRPr lang="en-US" sz="400" dirty="0"/>
          </a:p>
          <a:p>
            <a:r>
              <a:rPr lang="en-US" sz="2400" dirty="0"/>
              <a:t>Transitions (dynamics): [time elapse update]</a:t>
            </a:r>
          </a:p>
          <a:p>
            <a:pPr lvl="1"/>
            <a:r>
              <a:rPr lang="en-US" sz="2000" dirty="0">
                <a:latin typeface="Arial"/>
              </a:rPr>
              <a:t>s</a:t>
            </a:r>
            <a:r>
              <a:rPr lang="en-US" sz="2000" baseline="-25000" dirty="0">
                <a:latin typeface="Arial"/>
              </a:rPr>
              <a:t>t+1</a:t>
            </a:r>
            <a:r>
              <a:rPr lang="en-US" sz="2000" dirty="0"/>
              <a:t> = f (</a:t>
            </a:r>
            <a:r>
              <a:rPr lang="en-US" sz="2000" dirty="0" err="1">
                <a:latin typeface="Arial"/>
              </a:rPr>
              <a:t>s</a:t>
            </a:r>
            <a:r>
              <a:rPr lang="en-US" sz="2000" baseline="-25000" dirty="0" err="1">
                <a:latin typeface="Arial"/>
              </a:rPr>
              <a:t>t</a:t>
            </a:r>
            <a:r>
              <a:rPr lang="en-US" sz="2000" dirty="0"/>
              <a:t>, </a:t>
            </a:r>
            <a:r>
              <a:rPr lang="en-US" sz="2000" dirty="0">
                <a:latin typeface="Arial"/>
              </a:rPr>
              <a:t>a</a:t>
            </a:r>
            <a:r>
              <a:rPr lang="en-US" sz="2000" baseline="-25000" dirty="0">
                <a:latin typeface="Arial"/>
              </a:rPr>
              <a:t>t</a:t>
            </a:r>
            <a:r>
              <a:rPr lang="en-US" sz="2000" dirty="0"/>
              <a:t>) + </a:t>
            </a:r>
            <a:r>
              <a:rPr lang="en-US" sz="2000" dirty="0" err="1">
                <a:latin typeface="Arial"/>
              </a:rPr>
              <a:t>w</a:t>
            </a:r>
            <a:r>
              <a:rPr lang="en-US" sz="2000" baseline="-25000" dirty="0" err="1">
                <a:latin typeface="Arial"/>
              </a:rPr>
              <a:t>t</a:t>
            </a:r>
            <a:r>
              <a:rPr lang="en-US" sz="2000" baseline="-25000" dirty="0">
                <a:latin typeface="Arial"/>
              </a:rPr>
              <a:t>                 </a:t>
            </a:r>
            <a:r>
              <a:rPr lang="en-US" sz="1800" dirty="0">
                <a:latin typeface="Arial"/>
              </a:rPr>
              <a:t>f: encodes helicopter dynamics, w: noise</a:t>
            </a:r>
          </a:p>
          <a:p>
            <a:pPr lvl="1">
              <a:buNone/>
            </a:pPr>
            <a:r>
              <a:rPr lang="en-US" sz="1800" dirty="0">
                <a:latin typeface="Arial"/>
              </a:rPr>
              <a:t>	</a:t>
            </a:r>
          </a:p>
          <a:p>
            <a:pPr lvl="1">
              <a:buNone/>
            </a:pPr>
            <a:r>
              <a:rPr lang="en-US" sz="1800" dirty="0">
                <a:latin typeface="Arial"/>
              </a:rPr>
              <a:t>	</a:t>
            </a:r>
            <a:endParaRPr lang="en-US" sz="2000" dirty="0">
              <a:latin typeface="Arial"/>
            </a:endParaRPr>
          </a:p>
          <a:p>
            <a:pPr lvl="1">
              <a:buNone/>
            </a:pPr>
            <a:endParaRPr lang="en-US" sz="2000" dirty="0">
              <a:latin typeface="Arial"/>
            </a:endParaRPr>
          </a:p>
          <a:p>
            <a:pPr lvl="1"/>
            <a:endParaRPr lang="en-US" sz="2000" dirty="0"/>
          </a:p>
          <a:p>
            <a:pPr lvl="1">
              <a:buNone/>
            </a:pPr>
            <a:r>
              <a:rPr lang="en-US" sz="2000" dirty="0"/>
              <a:t> </a:t>
            </a:r>
            <a:endParaRPr lang="en-US" sz="2400" dirty="0"/>
          </a:p>
        </p:txBody>
      </p:sp>
      <p:grpSp>
        <p:nvGrpSpPr>
          <p:cNvPr id="76" name="Group 75"/>
          <p:cNvGrpSpPr/>
          <p:nvPr/>
        </p:nvGrpSpPr>
        <p:grpSpPr bwMode="auto">
          <a:xfrm>
            <a:off x="2751134" y="1600200"/>
            <a:ext cx="5859463" cy="511175"/>
            <a:chOff x="1150935" y="2028825"/>
            <a:chExt cx="5859463" cy="511175"/>
          </a:xfrm>
        </p:grpSpPr>
        <p:sp>
          <p:nvSpPr>
            <p:cNvPr id="7" name="Oval 6"/>
            <p:cNvSpPr/>
            <p:nvPr/>
          </p:nvSpPr>
          <p:spPr bwMode="auto">
            <a:xfrm>
              <a:off x="3281361" y="2033588"/>
              <a:ext cx="536575" cy="5064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9" name="Oval 8"/>
            <p:cNvSpPr/>
            <p:nvPr/>
          </p:nvSpPr>
          <p:spPr bwMode="auto">
            <a:xfrm>
              <a:off x="5400673" y="2033588"/>
              <a:ext cx="539750" cy="5064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cxnSp>
          <p:nvCxnSpPr>
            <p:cNvPr id="10" name="Straight Arrow Connector 9"/>
            <p:cNvCxnSpPr>
              <a:endCxn id="7" idx="2"/>
            </p:cNvCxnSpPr>
            <p:nvPr/>
          </p:nvCxnSpPr>
          <p:spPr bwMode="auto">
            <a:xfrm>
              <a:off x="1676398" y="2282825"/>
              <a:ext cx="1604963" cy="396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9" idx="2"/>
            </p:cNvCxnSpPr>
            <p:nvPr/>
          </p:nvCxnSpPr>
          <p:spPr bwMode="auto">
            <a:xfrm>
              <a:off x="3817936" y="2286794"/>
              <a:ext cx="1582737" cy="158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bwMode="auto">
            <a:xfrm>
              <a:off x="5938836" y="2314575"/>
              <a:ext cx="525462" cy="158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71" name="Picture 70" descr="txp_fig.png"/>
            <p:cNvPicPr>
              <a:picLocks noChangeAspect="1"/>
            </p:cNvPicPr>
            <p:nvPr>
              <p:custDataLst>
                <p:tags r:id="rId4"/>
              </p:custDataLst>
            </p:nvPr>
          </p:nvPicPr>
          <p:blipFill>
            <a:blip r:embed="rId8" cstate="print"/>
            <a:stretch>
              <a:fillRect/>
            </a:stretch>
          </p:blipFill>
          <p:spPr bwMode="auto">
            <a:xfrm>
              <a:off x="3412522" y="2206170"/>
              <a:ext cx="277835" cy="215785"/>
            </a:xfrm>
            <a:prstGeom prst="rect">
              <a:avLst/>
            </a:prstGeom>
            <a:noFill/>
            <a:ln/>
            <a:effectLst/>
          </p:spPr>
        </p:pic>
        <p:pic>
          <p:nvPicPr>
            <p:cNvPr id="74" name="Picture 73" descr="txp_fig.png"/>
            <p:cNvPicPr>
              <a:picLocks noChangeAspect="1"/>
            </p:cNvPicPr>
            <p:nvPr>
              <p:custDataLst>
                <p:tags r:id="rId5"/>
              </p:custDataLst>
            </p:nvPr>
          </p:nvPicPr>
          <p:blipFill>
            <a:blip r:embed="rId9" cstate="print"/>
            <a:stretch>
              <a:fillRect/>
            </a:stretch>
          </p:blipFill>
          <p:spPr bwMode="auto">
            <a:xfrm>
              <a:off x="5524227" y="2206170"/>
              <a:ext cx="294197" cy="216239"/>
            </a:xfrm>
            <a:prstGeom prst="rect">
              <a:avLst/>
            </a:prstGeom>
            <a:noFill/>
            <a:ln/>
            <a:effectLst/>
          </p:spPr>
        </p:pic>
        <p:grpSp>
          <p:nvGrpSpPr>
            <p:cNvPr id="69" name="Group 68"/>
            <p:cNvGrpSpPr/>
            <p:nvPr/>
          </p:nvGrpSpPr>
          <p:grpSpPr bwMode="auto">
            <a:xfrm>
              <a:off x="1150935" y="2028825"/>
              <a:ext cx="550813" cy="505213"/>
              <a:chOff x="1150937" y="2028825"/>
              <a:chExt cx="550813" cy="505213"/>
            </a:xfrm>
          </p:grpSpPr>
          <p:sp>
            <p:nvSpPr>
              <p:cNvPr id="21" name="Oval 20"/>
              <p:cNvSpPr/>
              <p:nvPr/>
            </p:nvSpPr>
            <p:spPr bwMode="auto">
              <a:xfrm>
                <a:off x="1150937" y="2028825"/>
                <a:ext cx="550813" cy="5052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pic>
            <p:nvPicPr>
              <p:cNvPr id="66" name="Picture 65" descr="txp_fig.png"/>
              <p:cNvPicPr>
                <a:picLocks noChangeAspect="1"/>
              </p:cNvPicPr>
              <p:nvPr>
                <p:custDataLst>
                  <p:tags r:id="rId6"/>
                </p:custDataLst>
              </p:nvPr>
            </p:nvPicPr>
            <p:blipFill>
              <a:blip r:embed="rId10" cstate="print"/>
              <a:stretch>
                <a:fillRect/>
              </a:stretch>
            </p:blipFill>
            <p:spPr bwMode="auto">
              <a:xfrm>
                <a:off x="1274344" y="2200210"/>
                <a:ext cx="292089" cy="214690"/>
              </a:xfrm>
              <a:prstGeom prst="rect">
                <a:avLst/>
              </a:prstGeom>
              <a:noFill/>
              <a:ln/>
              <a:effectLst/>
            </p:spPr>
          </p:pic>
        </p:grpSp>
        <p:cxnSp>
          <p:nvCxnSpPr>
            <p:cNvPr id="20" name="Straight Arrow Connector 19"/>
            <p:cNvCxnSpPr/>
            <p:nvPr/>
          </p:nvCxnSpPr>
          <p:spPr bwMode="auto">
            <a:xfrm>
              <a:off x="6796086" y="2314575"/>
              <a:ext cx="214312" cy="1588"/>
            </a:xfrm>
            <a:prstGeom prst="straightConnector1">
              <a:avLst/>
            </a:prstGeom>
            <a:ln w="508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bwMode="auto">
          <a:xfrm>
            <a:off x="2757487" y="2090738"/>
            <a:ext cx="5853112" cy="1519237"/>
            <a:chOff x="1157287" y="2090738"/>
            <a:chExt cx="5853112" cy="1519237"/>
          </a:xfrm>
        </p:grpSpPr>
        <p:sp>
          <p:nvSpPr>
            <p:cNvPr id="24" name="Oval 23"/>
            <p:cNvSpPr/>
            <p:nvPr/>
          </p:nvSpPr>
          <p:spPr bwMode="auto">
            <a:xfrm>
              <a:off x="1157287" y="3105150"/>
              <a:ext cx="534987" cy="50482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25" name="Oval 24"/>
            <p:cNvSpPr/>
            <p:nvPr/>
          </p:nvSpPr>
          <p:spPr bwMode="auto">
            <a:xfrm>
              <a:off x="3281362" y="3105150"/>
              <a:ext cx="536575" cy="50482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26" name="Oval 15"/>
            <p:cNvSpPr/>
            <p:nvPr/>
          </p:nvSpPr>
          <p:spPr bwMode="auto">
            <a:xfrm>
              <a:off x="5400674" y="3105150"/>
              <a:ext cx="539750" cy="50482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cxnSp>
          <p:nvCxnSpPr>
            <p:cNvPr id="27" name="Straight Arrow Connector 26"/>
            <p:cNvCxnSpPr>
              <a:endCxn id="24" idx="0"/>
            </p:cNvCxnSpPr>
            <p:nvPr/>
          </p:nvCxnSpPr>
          <p:spPr bwMode="auto">
            <a:xfrm rot="16200000" flipH="1">
              <a:off x="921543" y="2588419"/>
              <a:ext cx="1001712" cy="635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4"/>
              <a:endCxn id="25" idx="0"/>
            </p:cNvCxnSpPr>
            <p:nvPr/>
          </p:nvCxnSpPr>
          <p:spPr bwMode="auto">
            <a:xfrm>
              <a:off x="3549648" y="2111375"/>
              <a:ext cx="2" cy="99377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a:off x="6796087" y="3314700"/>
              <a:ext cx="214312" cy="1588"/>
            </a:xfrm>
            <a:prstGeom prst="straightConnector1">
              <a:avLst/>
            </a:prstGeom>
            <a:ln w="508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pic>
          <p:nvPicPr>
            <p:cNvPr id="5" name="Picture 4" descr="txp_fig.png"/>
            <p:cNvPicPr>
              <a:picLocks noChangeAspect="1"/>
            </p:cNvPicPr>
            <p:nvPr>
              <p:custDataLst>
                <p:tags r:id="rId3"/>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418364" y="3251453"/>
              <a:ext cx="265128" cy="206211"/>
            </a:xfrm>
            <a:prstGeom prst="rect">
              <a:avLst/>
            </a:prstGeom>
            <a:noFill/>
            <a:ln/>
            <a:effectLst/>
            <a:extLst>
              <a:ext uri="{909E8E84-426E-40dd-AFC4-6F175D3DCCD1}">
                <a14:hiddenFill xmlns="" xmlns:a14="http://schemas.microsoft.com/office/drawing/2010/main">
                  <a:solidFill>
                    <a:srgbClr val="FFFFFF">
                      <a:alpha val="0"/>
                    </a:srgbClr>
                  </a:solid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pic>
        <p:nvPicPr>
          <p:cNvPr id="3" name="Picture 2" descr="txp_fig.png"/>
          <p:cNvPicPr>
            <a:picLocks noChangeAspect="1"/>
          </p:cNvPicPr>
          <p:nvPr>
            <p:custDataLst>
              <p:tags r:id="rId1"/>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885363" y="3251453"/>
            <a:ext cx="280138" cy="206417"/>
          </a:xfrm>
          <a:prstGeom prst="rect">
            <a:avLst/>
          </a:prstGeom>
          <a:noFill/>
          <a:ln/>
          <a:effectLst/>
          <a:extLst>
            <a:ext uri="{909E8E84-426E-40dd-AFC4-6F175D3DCCD1}">
              <a14:hiddenFill xmlns="" xmlns:a14="http://schemas.microsoft.com/office/drawing/2010/main">
                <a:solidFill>
                  <a:srgbClr val="FFFFFF">
                    <a:alpha val="0"/>
                  </a:srgbClr>
                </a:solid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2"/>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130805" y="3251453"/>
            <a:ext cx="280138" cy="206417"/>
          </a:xfrm>
          <a:prstGeom prst="rect">
            <a:avLst/>
          </a:prstGeom>
          <a:noFill/>
          <a:ln/>
          <a:effectLst/>
          <a:extLst>
            <a:ext uri="{909E8E84-426E-40dd-AFC4-6F175D3DCCD1}">
              <a14:hiddenFill xmlns="" xmlns:a14="http://schemas.microsoft.com/office/drawing/2010/main">
                <a:solidFill>
                  <a:srgbClr val="FFFFFF">
                    <a:alpha val="0"/>
                  </a:srgbClr>
                </a:solid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61" name="Straight Arrow Connector 60"/>
          <p:cNvCxnSpPr/>
          <p:nvPr/>
        </p:nvCxnSpPr>
        <p:spPr bwMode="auto">
          <a:xfrm rot="16200000" flipH="1">
            <a:off x="6773861" y="2608261"/>
            <a:ext cx="993775" cy="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4" name="Picture 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38400" y="3962400"/>
            <a:ext cx="5763276" cy="488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Helicopter MDP</a:t>
            </a:r>
          </a:p>
        </p:txBody>
      </p:sp>
      <p:sp>
        <p:nvSpPr>
          <p:cNvPr id="3" name="Content Placeholder 2"/>
          <p:cNvSpPr>
            <a:spLocks noGrp="1"/>
          </p:cNvSpPr>
          <p:nvPr>
            <p:ph idx="1"/>
          </p:nvPr>
        </p:nvSpPr>
        <p:spPr>
          <a:xfrm>
            <a:off x="762000" y="1600201"/>
            <a:ext cx="10210800" cy="4525963"/>
          </a:xfrm>
        </p:spPr>
        <p:txBody>
          <a:bodyPr/>
          <a:lstStyle/>
          <a:p>
            <a:r>
              <a:rPr lang="en-US" sz="2400" dirty="0"/>
              <a:t>State:</a:t>
            </a:r>
          </a:p>
          <a:p>
            <a:pPr lvl="2"/>
            <a:endParaRPr lang="en-US" sz="1600" dirty="0"/>
          </a:p>
          <a:p>
            <a:r>
              <a:rPr lang="en-US" sz="2400" dirty="0"/>
              <a:t>Actions (control inputs):</a:t>
            </a:r>
          </a:p>
          <a:p>
            <a:pPr lvl="1"/>
            <a:r>
              <a:rPr lang="en-US" sz="1800" dirty="0" err="1">
                <a:latin typeface="Tahoma"/>
              </a:rPr>
              <a:t>a</a:t>
            </a:r>
            <a:r>
              <a:rPr lang="en-US" sz="1800" baseline="-25000" dirty="0" err="1">
                <a:latin typeface="Arial"/>
              </a:rPr>
              <a:t>lon</a:t>
            </a:r>
            <a:r>
              <a:rPr lang="en-US" sz="1800" dirty="0"/>
              <a:t> :  Main rotor longitudinal cyclic pitch control (affects pitch rate)</a:t>
            </a:r>
          </a:p>
          <a:p>
            <a:pPr lvl="1"/>
            <a:r>
              <a:rPr lang="en-US" sz="1800" dirty="0" err="1">
                <a:latin typeface="Tahoma"/>
              </a:rPr>
              <a:t>a</a:t>
            </a:r>
            <a:r>
              <a:rPr lang="en-US" sz="1800" baseline="-25000" dirty="0" err="1">
                <a:latin typeface="Arial"/>
              </a:rPr>
              <a:t>lat</a:t>
            </a:r>
            <a:r>
              <a:rPr lang="en-US" sz="1800" dirty="0"/>
              <a:t> :  Main rotor latitudinal cyclic pitch control (affects roll rate)</a:t>
            </a:r>
          </a:p>
          <a:p>
            <a:pPr lvl="1"/>
            <a:r>
              <a:rPr lang="en-US" sz="1800" dirty="0" err="1">
                <a:latin typeface="Tahoma"/>
              </a:rPr>
              <a:t>a</a:t>
            </a:r>
            <a:r>
              <a:rPr lang="en-US" sz="1800" baseline="-25000" dirty="0" err="1">
                <a:latin typeface="Arial"/>
              </a:rPr>
              <a:t>coll</a:t>
            </a:r>
            <a:r>
              <a:rPr lang="en-US" sz="1800" dirty="0"/>
              <a:t> : Main rotor collective pitch (affects main rotor thrust)</a:t>
            </a:r>
          </a:p>
          <a:p>
            <a:pPr lvl="1"/>
            <a:r>
              <a:rPr lang="en-US" sz="1800" dirty="0" err="1">
                <a:latin typeface="Tahoma"/>
              </a:rPr>
              <a:t>a</a:t>
            </a:r>
            <a:r>
              <a:rPr lang="en-US" sz="1800" baseline="-25000" dirty="0" err="1">
                <a:latin typeface="Arial"/>
              </a:rPr>
              <a:t>rud</a:t>
            </a:r>
            <a:r>
              <a:rPr lang="en-US" sz="1800" dirty="0"/>
              <a:t> : Tail rotor collective pitch (affects tail rotor thrust)</a:t>
            </a:r>
          </a:p>
          <a:p>
            <a:pPr lvl="2"/>
            <a:endParaRPr lang="en-US" sz="1400" dirty="0"/>
          </a:p>
          <a:p>
            <a:r>
              <a:rPr lang="en-US" sz="2400" dirty="0"/>
              <a:t>Transitions (dynamics):</a:t>
            </a:r>
          </a:p>
          <a:p>
            <a:pPr lvl="1"/>
            <a:r>
              <a:rPr lang="en-US" sz="2000" dirty="0">
                <a:latin typeface="Arial"/>
              </a:rPr>
              <a:t>s</a:t>
            </a:r>
            <a:r>
              <a:rPr lang="en-US" sz="2000" baseline="-25000" dirty="0">
                <a:latin typeface="Arial"/>
              </a:rPr>
              <a:t>t+1</a:t>
            </a:r>
            <a:r>
              <a:rPr lang="en-US" sz="2000" dirty="0"/>
              <a:t> = f (</a:t>
            </a:r>
            <a:r>
              <a:rPr lang="en-US" sz="2000" dirty="0" err="1">
                <a:latin typeface="Arial"/>
              </a:rPr>
              <a:t>s</a:t>
            </a:r>
            <a:r>
              <a:rPr lang="en-US" sz="2000" baseline="-25000" dirty="0" err="1">
                <a:latin typeface="Arial"/>
              </a:rPr>
              <a:t>t</a:t>
            </a:r>
            <a:r>
              <a:rPr lang="en-US" sz="2000" dirty="0"/>
              <a:t>, </a:t>
            </a:r>
            <a:r>
              <a:rPr lang="en-US" sz="2000" dirty="0">
                <a:latin typeface="Arial"/>
              </a:rPr>
              <a:t>a</a:t>
            </a:r>
            <a:r>
              <a:rPr lang="en-US" sz="2000" baseline="-25000" dirty="0">
                <a:latin typeface="Arial"/>
              </a:rPr>
              <a:t>t</a:t>
            </a:r>
            <a:r>
              <a:rPr lang="en-US" sz="2000" dirty="0"/>
              <a:t>) + </a:t>
            </a:r>
            <a:r>
              <a:rPr lang="en-US" sz="2000" dirty="0">
                <a:latin typeface="Arial"/>
              </a:rPr>
              <a:t>w</a:t>
            </a:r>
            <a:r>
              <a:rPr lang="en-US" sz="2000" baseline="-25000" dirty="0">
                <a:latin typeface="Arial"/>
              </a:rPr>
              <a:t>t</a:t>
            </a:r>
          </a:p>
          <a:p>
            <a:pPr lvl="1">
              <a:buNone/>
            </a:pPr>
            <a:r>
              <a:rPr lang="en-US" sz="1800" dirty="0">
                <a:latin typeface="Arial"/>
              </a:rPr>
              <a:t>[f encodes helicopter dynamics]</a:t>
            </a:r>
          </a:p>
          <a:p>
            <a:pPr lvl="1">
              <a:buNone/>
            </a:pPr>
            <a:r>
              <a:rPr lang="en-US" sz="1800" dirty="0">
                <a:latin typeface="Arial"/>
              </a:rPr>
              <a:t>[w is a probabilistic noise model]</a:t>
            </a:r>
          </a:p>
          <a:p>
            <a:pPr lvl="1">
              <a:buNone/>
            </a:pPr>
            <a:r>
              <a:rPr lang="en-US" sz="1800" dirty="0">
                <a:latin typeface="Arial"/>
              </a:rPr>
              <a:t>	</a:t>
            </a:r>
            <a:endParaRPr lang="en-US" sz="2000" dirty="0">
              <a:latin typeface="Arial"/>
            </a:endParaRPr>
          </a:p>
          <a:p>
            <a:pPr lvl="0">
              <a:buClr>
                <a:srgbClr val="333399"/>
              </a:buClr>
            </a:pPr>
            <a:r>
              <a:rPr lang="en-US" sz="2400" dirty="0">
                <a:solidFill>
                  <a:srgbClr val="333399"/>
                </a:solidFill>
              </a:rPr>
              <a:t>Can we solve the MDP yet?</a:t>
            </a:r>
          </a:p>
          <a:p>
            <a:pPr lvl="1">
              <a:buNone/>
            </a:pPr>
            <a:endParaRPr lang="en-US" sz="2000" dirty="0">
              <a:latin typeface="Arial"/>
            </a:endParaRPr>
          </a:p>
          <a:p>
            <a:pPr lvl="1"/>
            <a:endParaRPr lang="en-US" sz="2000" dirty="0"/>
          </a:p>
          <a:p>
            <a:pPr lvl="1">
              <a:buNone/>
            </a:pPr>
            <a:r>
              <a:rPr lang="en-US" sz="2000" dirty="0"/>
              <a:t> </a:t>
            </a:r>
            <a:endParaRPr lang="en-US" sz="2400" dirty="0"/>
          </a:p>
        </p:txBody>
      </p:sp>
      <p:pic>
        <p:nvPicPr>
          <p:cNvPr id="23554" name="Picture 2" descr="http://www1.free-clipart.net/gallery2/clipart/Transportation/Air_And_Space/Helicopter.jpg"/>
          <p:cNvPicPr>
            <a:picLocks noChangeAspect="1" noChangeArrowheads="1"/>
          </p:cNvPicPr>
          <p:nvPr/>
        </p:nvPicPr>
        <p:blipFill>
          <a:blip r:embed="rId3" cstate="print"/>
          <a:srcRect/>
          <a:stretch>
            <a:fillRect/>
          </a:stretch>
        </p:blipFill>
        <p:spPr bwMode="auto">
          <a:xfrm>
            <a:off x="8915400" y="4876800"/>
            <a:ext cx="2228850" cy="1428750"/>
          </a:xfrm>
          <a:prstGeom prst="rect">
            <a:avLst/>
          </a:prstGeom>
          <a:noFill/>
        </p:spPr>
      </p:pic>
      <p:pic>
        <p:nvPicPr>
          <p:cNvPr id="7" name="Picture 6" descr="heli.JPG"/>
          <p:cNvPicPr>
            <a:picLocks noChangeAspect="1"/>
          </p:cNvPicPr>
          <p:nvPr/>
        </p:nvPicPr>
        <p:blipFill>
          <a:blip r:embed="rId4" cstate="print"/>
          <a:stretch>
            <a:fillRect/>
          </a:stretch>
        </p:blipFill>
        <p:spPr>
          <a:xfrm>
            <a:off x="7162800" y="4419600"/>
            <a:ext cx="4854583" cy="2260955"/>
          </a:xfrm>
          <a:prstGeom prst="rect">
            <a:avLst/>
          </a:prstGeom>
        </p:spPr>
      </p:pic>
      <p:pic>
        <p:nvPicPr>
          <p:cNvPr id="8" name="Picture 7" descr="9zap.gif"/>
          <p:cNvPicPr>
            <a:picLocks noChangeAspect="1"/>
          </p:cNvPicPr>
          <p:nvPr/>
        </p:nvPicPr>
        <p:blipFill>
          <a:blip r:embed="rId5" cstate="print"/>
          <a:stretch>
            <a:fillRect/>
          </a:stretch>
        </p:blipFill>
        <p:spPr>
          <a:xfrm>
            <a:off x="10210800" y="2514600"/>
            <a:ext cx="1634194" cy="1771650"/>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1700" y="1556538"/>
            <a:ext cx="5905500" cy="500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What’s the Reward?</a:t>
            </a:r>
          </a:p>
        </p:txBody>
      </p:sp>
      <p:sp>
        <p:nvSpPr>
          <p:cNvPr id="3" name="Content Placeholder 2"/>
          <p:cNvSpPr>
            <a:spLocks noGrp="1"/>
          </p:cNvSpPr>
          <p:nvPr>
            <p:ph idx="1"/>
          </p:nvPr>
        </p:nvSpPr>
        <p:spPr>
          <a:xfrm>
            <a:off x="406400" y="1828799"/>
            <a:ext cx="11379200" cy="4297365"/>
          </a:xfrm>
        </p:spPr>
        <p:txBody>
          <a:bodyPr/>
          <a:lstStyle/>
          <a:p>
            <a:r>
              <a:rPr lang="en-US" sz="2800" dirty="0"/>
              <a:t>Reward for hovering:</a:t>
            </a:r>
          </a:p>
          <a:p>
            <a:endParaRPr lang="en-US" sz="2800" dirty="0"/>
          </a:p>
          <a:p>
            <a:endParaRPr lang="en-US" sz="2800" dirty="0"/>
          </a:p>
          <a:p>
            <a:endParaRPr lang="en-US" sz="2800" dirty="0"/>
          </a:p>
          <a:p>
            <a:endParaRPr lang="en-US" sz="2800" dirty="0"/>
          </a:p>
        </p:txBody>
      </p:sp>
      <p:pic>
        <p:nvPicPr>
          <p:cNvPr id="6" name="Picture 5"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bwMode="auto">
          <a:xfrm>
            <a:off x="4058889" y="2895600"/>
            <a:ext cx="3446709" cy="277025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What’s the Reward?</a:t>
            </a:r>
          </a:p>
        </p:txBody>
      </p:sp>
      <p:sp>
        <p:nvSpPr>
          <p:cNvPr id="3" name="Content Placeholder 2"/>
          <p:cNvSpPr>
            <a:spLocks noGrp="1"/>
          </p:cNvSpPr>
          <p:nvPr>
            <p:ph idx="1"/>
          </p:nvPr>
        </p:nvSpPr>
        <p:spPr>
          <a:xfrm>
            <a:off x="609600" y="1600199"/>
            <a:ext cx="11176000" cy="4525965"/>
          </a:xfrm>
        </p:spPr>
        <p:txBody>
          <a:bodyPr/>
          <a:lstStyle/>
          <a:p>
            <a:r>
              <a:rPr lang="en-US" sz="2800" dirty="0"/>
              <a:t>Rewards for “Flip”? </a:t>
            </a:r>
          </a:p>
          <a:p>
            <a:pPr lvl="5"/>
            <a:endParaRPr lang="en-US" sz="800" dirty="0"/>
          </a:p>
          <a:p>
            <a:pPr lvl="1"/>
            <a:r>
              <a:rPr lang="en-US" sz="2400" dirty="0"/>
              <a:t>Problem: what’s the target trajectory?</a:t>
            </a:r>
          </a:p>
          <a:p>
            <a:pPr lvl="6"/>
            <a:endParaRPr lang="en-US" sz="800" dirty="0"/>
          </a:p>
          <a:p>
            <a:pPr lvl="1"/>
            <a:r>
              <a:rPr lang="en-US" sz="2400" dirty="0"/>
              <a:t>Just write it down by hand?</a:t>
            </a:r>
          </a:p>
          <a:p>
            <a:pPr lvl="1"/>
            <a:endParaRPr lang="en-US" sz="2400" dirty="0"/>
          </a:p>
        </p:txBody>
      </p:sp>
    </p:spTree>
    <p:extLst>
      <p:ext uri="{BB962C8B-B14F-4D97-AF65-F5344CB8AC3E}">
        <p14:creationId xmlns:p14="http://schemas.microsoft.com/office/powerpoint/2010/main" val="341631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Helicopter Apprenticeship?</a:t>
            </a:r>
          </a:p>
        </p:txBody>
      </p:sp>
      <p:sp>
        <p:nvSpPr>
          <p:cNvPr id="4" name="Slide Number Placeholder 3"/>
          <p:cNvSpPr>
            <a:spLocks noGrp="1"/>
          </p:cNvSpPr>
          <p:nvPr>
            <p:ph type="sldNum" sz="quarter" idx="12"/>
          </p:nvPr>
        </p:nvSpPr>
        <p:spPr/>
        <p:txBody>
          <a:bodyPr/>
          <a:lstStyle/>
          <a:p>
            <a:pPr>
              <a:defRPr/>
            </a:pPr>
            <a:fld id="{AA382B03-FC42-40E1-82F0-942E993E06FA}" type="slidenum">
              <a:rPr lang="en-US" smtClean="0"/>
              <a:pPr>
                <a:defRPr/>
              </a:pPr>
              <a:t>36</a:t>
            </a:fld>
            <a:endParaRPr lang="en-US"/>
          </a:p>
        </p:txBody>
      </p:sp>
      <p:pic>
        <p:nvPicPr>
          <p:cNvPr id="370689" name="Picture 1"/>
          <p:cNvPicPr>
            <a:picLocks noChangeAspect="1" noChangeArrowheads="1"/>
          </p:cNvPicPr>
          <p:nvPr/>
        </p:nvPicPr>
        <p:blipFill>
          <a:blip r:embed="rId2" cstate="print"/>
          <a:srcRect t="6202" b="35917"/>
          <a:stretch>
            <a:fillRect/>
          </a:stretch>
        </p:blipFill>
        <p:spPr bwMode="auto">
          <a:xfrm>
            <a:off x="3154816" y="4191000"/>
            <a:ext cx="5989184" cy="2526511"/>
          </a:xfrm>
          <a:prstGeom prst="rect">
            <a:avLst/>
          </a:prstGeom>
          <a:noFill/>
          <a:ln w="9525">
            <a:noFill/>
            <a:miter lim="800000"/>
            <a:headEnd/>
            <a:tailEnd/>
          </a:ln>
        </p:spPr>
      </p:pic>
      <p:pic>
        <p:nvPicPr>
          <p:cNvPr id="370690" name="Picture 2"/>
          <p:cNvPicPr>
            <a:picLocks noChangeAspect="1" noChangeArrowheads="1"/>
          </p:cNvPicPr>
          <p:nvPr/>
        </p:nvPicPr>
        <p:blipFill>
          <a:blip r:embed="rId3" cstate="print"/>
          <a:srcRect t="16232" b="290"/>
          <a:stretch>
            <a:fillRect/>
          </a:stretch>
        </p:blipFill>
        <p:spPr bwMode="auto">
          <a:xfrm>
            <a:off x="3154816" y="1371600"/>
            <a:ext cx="5953125" cy="27432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Demonstrations</a:t>
            </a:r>
          </a:p>
        </p:txBody>
      </p:sp>
      <p:pic>
        <p:nvPicPr>
          <p:cNvPr id="5" name="airshow_alldemos-0.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1143000"/>
            <a:ext cx="7048500" cy="5638800"/>
          </a:xfrm>
          <a:prstGeom prst="rect">
            <a:avLst/>
          </a:prstGeom>
        </p:spPr>
      </p:pic>
      <p:sp>
        <p:nvSpPr>
          <p:cNvPr id="6" name="Rectangle 5"/>
          <p:cNvSpPr/>
          <p:nvPr/>
        </p:nvSpPr>
        <p:spPr>
          <a:xfrm>
            <a:off x="8183917" y="0"/>
            <a:ext cx="4008083" cy="369332"/>
          </a:xfrm>
          <a:prstGeom prst="rect">
            <a:avLst/>
          </a:prstGeom>
        </p:spPr>
        <p:txBody>
          <a:bodyPr wrap="square">
            <a:spAutoFit/>
          </a:bodyPr>
          <a:lstStyle/>
          <a:p>
            <a:pPr algn="r"/>
            <a:r>
              <a:rPr lang="en-US" dirty="0">
                <a:solidFill>
                  <a:srgbClr val="FF0000"/>
                </a:solidFill>
                <a:latin typeface="Calibri"/>
                <a:cs typeface="Calibri"/>
              </a:rPr>
              <a:t>[VIDEO: </a:t>
            </a:r>
            <a:r>
              <a:rPr lang="en-US" dirty="0" err="1">
                <a:solidFill>
                  <a:srgbClr val="FF0000"/>
                </a:solidFill>
                <a:latin typeface="Calibri"/>
                <a:cs typeface="Calibri"/>
              </a:rPr>
              <a:t>airshow_unaligned.wmv</a:t>
            </a:r>
            <a:r>
              <a:rPr lang="en-US" dirty="0">
                <a:solidFill>
                  <a:srgbClr val="FF0000"/>
                </a:solidFill>
                <a:latin typeface="Calibri"/>
                <a:cs typeface="Calibri"/>
              </a:rPr>
              <a:t>]</a:t>
            </a:r>
          </a:p>
        </p:txBody>
      </p:sp>
    </p:spTree>
    <p:extLst>
      <p:ext uri="{BB962C8B-B14F-4D97-AF65-F5344CB8AC3E}">
        <p14:creationId xmlns:p14="http://schemas.microsoft.com/office/powerpoint/2010/main" val="41728118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63"/>
          <p:cNvGrpSpPr>
            <a:grpSpLocks/>
          </p:cNvGrpSpPr>
          <p:nvPr/>
        </p:nvGrpSpPr>
        <p:grpSpPr bwMode="auto">
          <a:xfrm>
            <a:off x="2698750" y="2895601"/>
            <a:ext cx="6369050" cy="2009775"/>
            <a:chOff x="2590800" y="2590800"/>
            <a:chExt cx="6369050" cy="2009775"/>
          </a:xfrm>
        </p:grpSpPr>
        <p:sp>
          <p:nvSpPr>
            <p:cNvPr id="9280" name="Rectangle 63"/>
            <p:cNvSpPr>
              <a:spLocks noChangeArrowheads="1"/>
            </p:cNvSpPr>
            <p:nvPr/>
          </p:nvSpPr>
          <p:spPr bwMode="auto">
            <a:xfrm>
              <a:off x="2743200" y="2743200"/>
              <a:ext cx="6216650" cy="1857375"/>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9281" name="Rectangle 62"/>
            <p:cNvSpPr>
              <a:spLocks noChangeArrowheads="1"/>
            </p:cNvSpPr>
            <p:nvPr/>
          </p:nvSpPr>
          <p:spPr bwMode="auto">
            <a:xfrm>
              <a:off x="2667000" y="2667000"/>
              <a:ext cx="6216650" cy="1857375"/>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9282" name="Rectangle 59"/>
            <p:cNvSpPr>
              <a:spLocks noChangeArrowheads="1"/>
            </p:cNvSpPr>
            <p:nvPr/>
          </p:nvSpPr>
          <p:spPr bwMode="auto">
            <a:xfrm>
              <a:off x="2590800" y="2590800"/>
              <a:ext cx="6216650" cy="1857375"/>
            </a:xfrm>
            <a:prstGeom prst="rect">
              <a:avLst/>
            </a:prstGeom>
            <a:solidFill>
              <a:schemeClr val="bg1"/>
            </a:solidFill>
            <a:ln w="19050">
              <a:solidFill>
                <a:schemeClr val="tx1"/>
              </a:solidFill>
              <a:miter lim="800000"/>
              <a:headEnd/>
              <a:tailEnd/>
            </a:ln>
          </p:spPr>
          <p:txBody>
            <a:bodyPr wrap="none" anchor="ctr"/>
            <a:lstStyle/>
            <a:p>
              <a:endParaRPr lang="en-US"/>
            </a:p>
          </p:txBody>
        </p:sp>
      </p:grpSp>
      <p:sp>
        <p:nvSpPr>
          <p:cNvPr id="9219" name="Rectangle 2"/>
          <p:cNvSpPr>
            <a:spLocks noGrp="1" noChangeArrowheads="1"/>
          </p:cNvSpPr>
          <p:nvPr>
            <p:ph type="title"/>
          </p:nvPr>
        </p:nvSpPr>
        <p:spPr>
          <a:xfrm>
            <a:off x="0" y="-76200"/>
            <a:ext cx="12192000" cy="1143000"/>
          </a:xfrm>
        </p:spPr>
        <p:txBody>
          <a:bodyPr/>
          <a:lstStyle/>
          <a:p>
            <a:pPr eaLnBrk="1" hangingPunct="1"/>
            <a:r>
              <a:rPr lang="en-US" dirty="0"/>
              <a:t>Probabilistic Alignment using a Bayes’ Net</a:t>
            </a:r>
          </a:p>
        </p:txBody>
      </p:sp>
      <p:sp>
        <p:nvSpPr>
          <p:cNvPr id="149560" name="Rectangle 56"/>
          <p:cNvSpPr>
            <a:spLocks noGrp="1" noChangeArrowheads="1"/>
          </p:cNvSpPr>
          <p:nvPr>
            <p:ph idx="1"/>
          </p:nvPr>
        </p:nvSpPr>
        <p:spPr>
          <a:xfrm>
            <a:off x="381000" y="5105400"/>
            <a:ext cx="8382000" cy="1524000"/>
          </a:xfrm>
          <a:noFill/>
        </p:spPr>
        <p:txBody>
          <a:bodyPr/>
          <a:lstStyle/>
          <a:p>
            <a:pPr eaLnBrk="1" hangingPunct="1">
              <a:buSzTx/>
              <a:buFont typeface="Wingdings" pitchFamily="2" charset="2"/>
              <a:buChar char="§"/>
            </a:pPr>
            <a:r>
              <a:rPr lang="en-US" sz="2400" dirty="0"/>
              <a:t>Intended trajectory satisfies dynamics.</a:t>
            </a:r>
          </a:p>
          <a:p>
            <a:pPr eaLnBrk="1" hangingPunct="1">
              <a:buSzTx/>
              <a:buFont typeface="Wingdings" pitchFamily="2" charset="2"/>
              <a:buChar char="§"/>
            </a:pPr>
            <a:r>
              <a:rPr lang="en-US" sz="2400" dirty="0"/>
              <a:t>Expert trajectory is a noisy observation of one of the hidden states.</a:t>
            </a:r>
          </a:p>
          <a:p>
            <a:pPr lvl="1" eaLnBrk="1" hangingPunct="1">
              <a:buSzTx/>
              <a:buFont typeface="Wingdings" pitchFamily="2" charset="2"/>
              <a:buChar char="§"/>
            </a:pPr>
            <a:r>
              <a:rPr lang="en-US" sz="2000" dirty="0"/>
              <a:t>But we don’t know exactly which one.</a:t>
            </a:r>
          </a:p>
        </p:txBody>
      </p:sp>
      <p:grpSp>
        <p:nvGrpSpPr>
          <p:cNvPr id="3" name="Group 66"/>
          <p:cNvGrpSpPr>
            <a:grpSpLocks/>
          </p:cNvGrpSpPr>
          <p:nvPr/>
        </p:nvGrpSpPr>
        <p:grpSpPr bwMode="auto">
          <a:xfrm>
            <a:off x="2903538" y="1628776"/>
            <a:ext cx="5859462" cy="511175"/>
            <a:chOff x="2795588" y="1323975"/>
            <a:chExt cx="5859462" cy="510582"/>
          </a:xfrm>
        </p:grpSpPr>
        <p:sp>
          <p:nvSpPr>
            <p:cNvPr id="6" name="Oval 5"/>
            <p:cNvSpPr/>
            <p:nvPr/>
          </p:nvSpPr>
          <p:spPr bwMode="auto">
            <a:xfrm>
              <a:off x="3863975" y="1328732"/>
              <a:ext cx="536575" cy="5058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7" name="Oval 6"/>
            <p:cNvSpPr/>
            <p:nvPr/>
          </p:nvSpPr>
          <p:spPr bwMode="auto">
            <a:xfrm>
              <a:off x="4926013" y="1328732"/>
              <a:ext cx="536575" cy="5058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10" name="Oval 9"/>
            <p:cNvSpPr/>
            <p:nvPr/>
          </p:nvSpPr>
          <p:spPr bwMode="auto">
            <a:xfrm>
              <a:off x="5988050" y="1328732"/>
              <a:ext cx="538163" cy="5058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11" name="Oval 10"/>
            <p:cNvSpPr/>
            <p:nvPr/>
          </p:nvSpPr>
          <p:spPr bwMode="auto">
            <a:xfrm>
              <a:off x="7045325" y="1328732"/>
              <a:ext cx="539750" cy="5058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cxnSp>
          <p:nvCxnSpPr>
            <p:cNvPr id="22" name="Straight Arrow Connector 21"/>
            <p:cNvCxnSpPr>
              <a:endCxn id="6" idx="2"/>
            </p:cNvCxnSpPr>
            <p:nvPr/>
          </p:nvCxnSpPr>
          <p:spPr bwMode="auto">
            <a:xfrm>
              <a:off x="3321050" y="1577680"/>
              <a:ext cx="531813" cy="317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6"/>
              <a:endCxn id="7" idx="2"/>
            </p:cNvCxnSpPr>
            <p:nvPr/>
          </p:nvCxnSpPr>
          <p:spPr bwMode="auto">
            <a:xfrm>
              <a:off x="4400550" y="1580852"/>
              <a:ext cx="525463" cy="15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a:endCxn id="11" idx="2"/>
            </p:cNvCxnSpPr>
            <p:nvPr/>
          </p:nvCxnSpPr>
          <p:spPr bwMode="auto">
            <a:xfrm>
              <a:off x="6526213" y="1580852"/>
              <a:ext cx="519112" cy="15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6"/>
              <a:endCxn id="10" idx="2"/>
            </p:cNvCxnSpPr>
            <p:nvPr/>
          </p:nvCxnSpPr>
          <p:spPr bwMode="auto">
            <a:xfrm>
              <a:off x="5462588" y="1580852"/>
              <a:ext cx="525462" cy="15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bwMode="auto">
            <a:xfrm>
              <a:off x="7583488" y="1609394"/>
              <a:ext cx="525462" cy="15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9272" name="Picture 33" descr="txp_fig.png"/>
            <p:cNvPicPr>
              <a:picLocks noChangeAspect="1" noChangeArrowheads="1"/>
            </p:cNvPicPr>
            <p:nvPr>
              <p:custDataLst>
                <p:tags r:id="rId10"/>
              </p:custDataLst>
            </p:nvPr>
          </p:nvPicPr>
          <p:blipFill>
            <a:blip r:embed="rId17" cstate="print"/>
            <a:srcRect/>
            <a:stretch>
              <a:fillRect/>
            </a:stretch>
          </p:blipFill>
          <p:spPr bwMode="auto">
            <a:xfrm>
              <a:off x="3999934" y="1501116"/>
              <a:ext cx="264986" cy="205423"/>
            </a:xfrm>
            <a:prstGeom prst="rect">
              <a:avLst/>
            </a:prstGeom>
            <a:noFill/>
            <a:ln w="9525" algn="ctr">
              <a:noFill/>
              <a:miter lim="800000"/>
              <a:headEnd/>
              <a:tailEnd/>
            </a:ln>
          </p:spPr>
        </p:pic>
        <p:pic>
          <p:nvPicPr>
            <p:cNvPr id="9273" name="Picture 34" descr="txp_fig.png"/>
            <p:cNvPicPr>
              <a:picLocks noChangeAspect="1" noChangeArrowheads="1"/>
            </p:cNvPicPr>
            <p:nvPr>
              <p:custDataLst>
                <p:tags r:id="rId11"/>
              </p:custDataLst>
            </p:nvPr>
          </p:nvPicPr>
          <p:blipFill>
            <a:blip r:embed="rId18" cstate="print"/>
            <a:srcRect/>
            <a:stretch>
              <a:fillRect/>
            </a:stretch>
          </p:blipFill>
          <p:spPr bwMode="auto">
            <a:xfrm>
              <a:off x="5049456" y="1501116"/>
              <a:ext cx="293271" cy="215843"/>
            </a:xfrm>
            <a:prstGeom prst="rect">
              <a:avLst/>
            </a:prstGeom>
            <a:noFill/>
            <a:ln w="9525" algn="ctr">
              <a:noFill/>
              <a:miter lim="800000"/>
              <a:headEnd/>
              <a:tailEnd/>
            </a:ln>
          </p:spPr>
        </p:pic>
        <p:pic>
          <p:nvPicPr>
            <p:cNvPr id="9274" name="Picture 35" descr="txp_fig.png"/>
            <p:cNvPicPr>
              <a:picLocks noChangeAspect="1" noChangeArrowheads="1"/>
            </p:cNvPicPr>
            <p:nvPr>
              <p:custDataLst>
                <p:tags r:id="rId12"/>
              </p:custDataLst>
            </p:nvPr>
          </p:nvPicPr>
          <p:blipFill>
            <a:blip r:embed="rId19" cstate="print"/>
            <a:srcRect/>
            <a:stretch>
              <a:fillRect/>
            </a:stretch>
          </p:blipFill>
          <p:spPr bwMode="auto">
            <a:xfrm>
              <a:off x="6112377" y="1501116"/>
              <a:ext cx="293271" cy="215843"/>
            </a:xfrm>
            <a:prstGeom prst="rect">
              <a:avLst/>
            </a:prstGeom>
            <a:noFill/>
            <a:ln w="9525" algn="ctr">
              <a:noFill/>
              <a:miter lim="800000"/>
              <a:headEnd/>
              <a:tailEnd/>
            </a:ln>
          </p:spPr>
        </p:pic>
        <p:pic>
          <p:nvPicPr>
            <p:cNvPr id="9275" name="Picture 36" descr="txp_fig.png"/>
            <p:cNvPicPr>
              <a:picLocks noChangeAspect="1" noChangeArrowheads="1"/>
            </p:cNvPicPr>
            <p:nvPr>
              <p:custDataLst>
                <p:tags r:id="rId13"/>
              </p:custDataLst>
            </p:nvPr>
          </p:nvPicPr>
          <p:blipFill>
            <a:blip r:embed="rId20" cstate="print"/>
            <a:srcRect/>
            <a:stretch>
              <a:fillRect/>
            </a:stretch>
          </p:blipFill>
          <p:spPr bwMode="auto">
            <a:xfrm>
              <a:off x="7169343" y="1501116"/>
              <a:ext cx="293271" cy="215843"/>
            </a:xfrm>
            <a:prstGeom prst="rect">
              <a:avLst/>
            </a:prstGeom>
            <a:noFill/>
            <a:ln w="9525" algn="ctr">
              <a:noFill/>
              <a:miter lim="800000"/>
              <a:headEnd/>
              <a:tailEnd/>
            </a:ln>
          </p:spPr>
        </p:pic>
        <p:grpSp>
          <p:nvGrpSpPr>
            <p:cNvPr id="4" name="Group 37"/>
            <p:cNvGrpSpPr>
              <a:grpSpLocks/>
            </p:cNvGrpSpPr>
            <p:nvPr/>
          </p:nvGrpSpPr>
          <p:grpSpPr bwMode="auto">
            <a:xfrm>
              <a:off x="2795588" y="1323975"/>
              <a:ext cx="537415" cy="504627"/>
              <a:chOff x="840" y="786"/>
              <a:chExt cx="361" cy="339"/>
            </a:xfrm>
          </p:grpSpPr>
          <p:sp>
            <p:nvSpPr>
              <p:cNvPr id="53" name="Oval 52"/>
              <p:cNvSpPr/>
              <p:nvPr/>
            </p:nvSpPr>
            <p:spPr>
              <a:xfrm>
                <a:off x="840" y="786"/>
                <a:ext cx="370" cy="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pic>
            <p:nvPicPr>
              <p:cNvPr id="9279" name="Picture 39" descr="txp_fig.png"/>
              <p:cNvPicPr>
                <a:picLocks noChangeAspect="1" noChangeArrowheads="1"/>
              </p:cNvPicPr>
              <p:nvPr>
                <p:custDataLst>
                  <p:tags r:id="rId14"/>
                </p:custDataLst>
              </p:nvPr>
            </p:nvPicPr>
            <p:blipFill>
              <a:blip r:embed="rId21" cstate="print"/>
              <a:srcRect/>
              <a:stretch>
                <a:fillRect/>
              </a:stretch>
            </p:blipFill>
            <p:spPr bwMode="auto">
              <a:xfrm>
                <a:off x="923" y="901"/>
                <a:ext cx="196" cy="144"/>
              </a:xfrm>
              <a:prstGeom prst="rect">
                <a:avLst/>
              </a:prstGeom>
              <a:noFill/>
              <a:ln w="9525" algn="ctr">
                <a:noFill/>
                <a:miter lim="800000"/>
                <a:headEnd/>
                <a:tailEnd/>
              </a:ln>
            </p:spPr>
          </p:pic>
        </p:grpSp>
        <p:cxnSp>
          <p:nvCxnSpPr>
            <p:cNvPr id="44" name="Straight Arrow Connector 43"/>
            <p:cNvCxnSpPr/>
            <p:nvPr/>
          </p:nvCxnSpPr>
          <p:spPr bwMode="auto">
            <a:xfrm>
              <a:off x="8440738" y="1609394"/>
              <a:ext cx="214312" cy="1586"/>
            </a:xfrm>
            <a:prstGeom prst="straightConnector1">
              <a:avLst/>
            </a:prstGeom>
            <a:ln w="508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65"/>
          <p:cNvGrpSpPr>
            <a:grpSpLocks/>
          </p:cNvGrpSpPr>
          <p:nvPr/>
        </p:nvGrpSpPr>
        <p:grpSpPr bwMode="auto">
          <a:xfrm>
            <a:off x="2909888" y="3639344"/>
            <a:ext cx="5853112" cy="999330"/>
            <a:chOff x="2801543" y="3333451"/>
            <a:chExt cx="5853507" cy="1000424"/>
          </a:xfrm>
        </p:grpSpPr>
        <p:sp>
          <p:nvSpPr>
            <p:cNvPr id="17" name="Oval 16"/>
            <p:cNvSpPr/>
            <p:nvPr/>
          </p:nvSpPr>
          <p:spPr bwMode="auto">
            <a:xfrm>
              <a:off x="2801543" y="3828497"/>
              <a:ext cx="535023" cy="5053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18" name="Oval 17"/>
            <p:cNvSpPr/>
            <p:nvPr/>
          </p:nvSpPr>
          <p:spPr bwMode="auto">
            <a:xfrm>
              <a:off x="4925761" y="3828497"/>
              <a:ext cx="536611" cy="5053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19" name="Oval 18"/>
            <p:cNvSpPr/>
            <p:nvPr/>
          </p:nvSpPr>
          <p:spPr bwMode="auto">
            <a:xfrm>
              <a:off x="7045216" y="3828497"/>
              <a:ext cx="539786" cy="5053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cxnSp>
          <p:nvCxnSpPr>
            <p:cNvPr id="20" name="Straight Arrow Connector 19"/>
            <p:cNvCxnSpPr>
              <a:stCxn id="17" idx="6"/>
              <a:endCxn id="18" idx="2"/>
            </p:cNvCxnSpPr>
            <p:nvPr/>
          </p:nvCxnSpPr>
          <p:spPr bwMode="auto">
            <a:xfrm>
              <a:off x="3338154" y="4081187"/>
              <a:ext cx="1587607" cy="158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a:off x="5457609" y="4079597"/>
              <a:ext cx="158602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0"/>
              <a:endCxn id="14" idx="4"/>
            </p:cNvCxnSpPr>
            <p:nvPr/>
          </p:nvCxnSpPr>
          <p:spPr bwMode="auto">
            <a:xfrm rot="5400000" flipH="1" flipV="1">
              <a:off x="2821135" y="3580578"/>
              <a:ext cx="495841" cy="158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0"/>
              <a:endCxn id="15" idx="4"/>
            </p:cNvCxnSpPr>
            <p:nvPr/>
          </p:nvCxnSpPr>
          <p:spPr bwMode="auto">
            <a:xfrm rot="5400000" flipH="1" flipV="1">
              <a:off x="4946147" y="3580578"/>
              <a:ext cx="495841" cy="158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0"/>
              <a:endCxn id="16" idx="4"/>
            </p:cNvCxnSpPr>
            <p:nvPr/>
          </p:nvCxnSpPr>
          <p:spPr bwMode="auto">
            <a:xfrm rot="5400000" flipH="1" flipV="1">
              <a:off x="7067189" y="3580578"/>
              <a:ext cx="495841" cy="158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auto">
            <a:xfrm>
              <a:off x="7588178" y="4078008"/>
              <a:ext cx="468345" cy="4767"/>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bwMode="auto">
            <a:xfrm>
              <a:off x="8440724" y="4038277"/>
              <a:ext cx="214326" cy="1590"/>
            </a:xfrm>
            <a:prstGeom prst="straightConnector1">
              <a:avLst/>
            </a:prstGeom>
            <a:ln w="508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pic>
          <p:nvPicPr>
            <p:cNvPr id="9260" name="Picture 48" descr="txp_fig.png"/>
            <p:cNvPicPr>
              <a:picLocks noChangeAspect="1" noChangeArrowheads="1"/>
            </p:cNvPicPr>
            <p:nvPr>
              <p:custDataLst>
                <p:tags r:id="rId7"/>
              </p:custDataLst>
            </p:nvPr>
          </p:nvPicPr>
          <p:blipFill>
            <a:blip r:embed="rId22" cstate="print">
              <a:clrChange>
                <a:clrFrom>
                  <a:srgbClr val="FFFFFF"/>
                </a:clrFrom>
                <a:clrTo>
                  <a:srgbClr val="FFFFFF">
                    <a:alpha val="0"/>
                  </a:srgbClr>
                </a:clrTo>
              </a:clrChange>
            </a:blip>
            <a:srcRect/>
            <a:stretch>
              <a:fillRect/>
            </a:stretch>
          </p:blipFill>
          <p:spPr bwMode="auto">
            <a:xfrm>
              <a:off x="2914683" y="3903677"/>
              <a:ext cx="309646" cy="384053"/>
            </a:xfrm>
            <a:prstGeom prst="rect">
              <a:avLst/>
            </a:prstGeom>
            <a:noFill/>
            <a:ln w="9525" algn="ctr">
              <a:noFill/>
              <a:miter lim="800000"/>
              <a:headEnd/>
              <a:tailEnd/>
            </a:ln>
          </p:spPr>
        </p:pic>
        <p:pic>
          <p:nvPicPr>
            <p:cNvPr id="9261" name="Picture 49" descr="txp_fig.png"/>
            <p:cNvPicPr>
              <a:picLocks noChangeAspect="1" noChangeArrowheads="1"/>
            </p:cNvPicPr>
            <p:nvPr>
              <p:custDataLst>
                <p:tags r:id="rId8"/>
              </p:custDataLst>
            </p:nvPr>
          </p:nvPicPr>
          <p:blipFill>
            <a:blip r:embed="rId23" cstate="print">
              <a:clrChange>
                <a:clrFrom>
                  <a:srgbClr val="FFFFFF"/>
                </a:clrFrom>
                <a:clrTo>
                  <a:srgbClr val="FFFFFF">
                    <a:alpha val="0"/>
                  </a:srgbClr>
                </a:clrTo>
              </a:clrChange>
            </a:blip>
            <a:srcRect/>
            <a:stretch>
              <a:fillRect/>
            </a:stretch>
          </p:blipFill>
          <p:spPr bwMode="auto">
            <a:xfrm>
              <a:off x="5040524" y="3903677"/>
              <a:ext cx="309646" cy="384053"/>
            </a:xfrm>
            <a:prstGeom prst="rect">
              <a:avLst/>
            </a:prstGeom>
            <a:noFill/>
            <a:ln w="9525" algn="ctr">
              <a:noFill/>
              <a:miter lim="800000"/>
              <a:headEnd/>
              <a:tailEnd/>
            </a:ln>
          </p:spPr>
        </p:pic>
        <p:pic>
          <p:nvPicPr>
            <p:cNvPr id="9262" name="Picture 50" descr="txp_fig.png"/>
            <p:cNvPicPr>
              <a:picLocks noChangeAspect="1" noChangeArrowheads="1"/>
            </p:cNvPicPr>
            <p:nvPr>
              <p:custDataLst>
                <p:tags r:id="rId9"/>
              </p:custDataLst>
            </p:nvPr>
          </p:nvPicPr>
          <p:blipFill>
            <a:blip r:embed="rId24" cstate="print">
              <a:clrChange>
                <a:clrFrom>
                  <a:srgbClr val="FFFFFF"/>
                </a:clrFrom>
                <a:clrTo>
                  <a:srgbClr val="FFFFFF">
                    <a:alpha val="0"/>
                  </a:srgbClr>
                </a:clrTo>
              </a:clrChange>
            </a:blip>
            <a:srcRect/>
            <a:stretch>
              <a:fillRect/>
            </a:stretch>
          </p:blipFill>
          <p:spPr bwMode="auto">
            <a:xfrm>
              <a:off x="7160411" y="3903677"/>
              <a:ext cx="309646" cy="384053"/>
            </a:xfrm>
            <a:prstGeom prst="rect">
              <a:avLst/>
            </a:prstGeom>
            <a:noFill/>
            <a:ln w="9525" algn="ctr">
              <a:noFill/>
              <a:miter lim="800000"/>
              <a:headEnd/>
              <a:tailEnd/>
            </a:ln>
          </p:spPr>
        </p:pic>
      </p:grpSp>
      <p:grpSp>
        <p:nvGrpSpPr>
          <p:cNvPr id="8" name="Group 64"/>
          <p:cNvGrpSpPr>
            <a:grpSpLocks/>
          </p:cNvGrpSpPr>
          <p:nvPr/>
        </p:nvGrpSpPr>
        <p:grpSpPr bwMode="auto">
          <a:xfrm>
            <a:off x="2909888" y="1989138"/>
            <a:ext cx="5853112" cy="1649412"/>
            <a:chOff x="2801543" y="1684407"/>
            <a:chExt cx="5853507" cy="1649145"/>
          </a:xfrm>
        </p:grpSpPr>
        <p:sp>
          <p:nvSpPr>
            <p:cNvPr id="14" name="Oval 13"/>
            <p:cNvSpPr/>
            <p:nvPr/>
          </p:nvSpPr>
          <p:spPr bwMode="auto">
            <a:xfrm>
              <a:off x="2801543" y="2828809"/>
              <a:ext cx="535023" cy="50474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15" name="Oval 14"/>
            <p:cNvSpPr/>
            <p:nvPr/>
          </p:nvSpPr>
          <p:spPr bwMode="auto">
            <a:xfrm>
              <a:off x="4925761" y="2828809"/>
              <a:ext cx="536611" cy="50474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16" name="Oval 15"/>
            <p:cNvSpPr/>
            <p:nvPr/>
          </p:nvSpPr>
          <p:spPr bwMode="auto">
            <a:xfrm>
              <a:off x="7045216" y="2828809"/>
              <a:ext cx="539786" cy="50474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cxnSp>
          <p:nvCxnSpPr>
            <p:cNvPr id="29" name="Straight Arrow Connector 28"/>
            <p:cNvCxnSpPr>
              <a:endCxn id="14" idx="0"/>
            </p:cNvCxnSpPr>
            <p:nvPr/>
          </p:nvCxnSpPr>
          <p:spPr bwMode="auto">
            <a:xfrm rot="16200000" flipH="1">
              <a:off x="2565898" y="2312161"/>
              <a:ext cx="1001550" cy="635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7" idx="4"/>
              <a:endCxn id="15" idx="0"/>
            </p:cNvCxnSpPr>
            <p:nvPr/>
          </p:nvCxnSpPr>
          <p:spPr bwMode="auto">
            <a:xfrm rot="5400000">
              <a:off x="4735356" y="2370096"/>
              <a:ext cx="917424" cy="158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5"/>
              <a:endCxn id="15" idx="1"/>
            </p:cNvCxnSpPr>
            <p:nvPr/>
          </p:nvCxnSpPr>
          <p:spPr bwMode="auto">
            <a:xfrm rot="16200000" flipH="1">
              <a:off x="4130266" y="2028645"/>
              <a:ext cx="1065492" cy="68266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5"/>
              <a:endCxn id="16" idx="2"/>
            </p:cNvCxnSpPr>
            <p:nvPr/>
          </p:nvCxnSpPr>
          <p:spPr bwMode="auto">
            <a:xfrm rot="16200000" flipH="1">
              <a:off x="5592528" y="1628493"/>
              <a:ext cx="1243947" cy="166142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0" idx="3"/>
              <a:endCxn id="15" idx="7"/>
            </p:cNvCxnSpPr>
            <p:nvPr/>
          </p:nvCxnSpPr>
          <p:spPr bwMode="auto">
            <a:xfrm rot="5400000">
              <a:off x="5192492" y="2028530"/>
              <a:ext cx="1065492" cy="6829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4"/>
              <a:endCxn id="16" idx="0"/>
            </p:cNvCxnSpPr>
            <p:nvPr/>
          </p:nvCxnSpPr>
          <p:spPr bwMode="auto">
            <a:xfrm rot="5400000">
              <a:off x="6856398" y="2370096"/>
              <a:ext cx="917424" cy="158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0" idx="4"/>
              <a:endCxn id="16" idx="1"/>
            </p:cNvCxnSpPr>
            <p:nvPr/>
          </p:nvCxnSpPr>
          <p:spPr bwMode="auto">
            <a:xfrm rot="16200000" flipH="1">
              <a:off x="6194948" y="1973407"/>
              <a:ext cx="991342" cy="86729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6" idx="7"/>
            </p:cNvCxnSpPr>
            <p:nvPr/>
          </p:nvCxnSpPr>
          <p:spPr bwMode="auto">
            <a:xfrm rot="5400000">
              <a:off x="7289831" y="2027177"/>
              <a:ext cx="1077739" cy="64933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bwMode="auto">
            <a:xfrm rot="10800000" flipV="1">
              <a:off x="7551664" y="2395492"/>
              <a:ext cx="603291" cy="59045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6" idx="6"/>
            </p:cNvCxnSpPr>
            <p:nvPr/>
          </p:nvCxnSpPr>
          <p:spPr bwMode="auto">
            <a:xfrm rot="10800000" flipV="1">
              <a:off x="7594528" y="2681196"/>
              <a:ext cx="571539" cy="40157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5"/>
            </p:cNvCxnSpPr>
            <p:nvPr/>
          </p:nvCxnSpPr>
          <p:spPr bwMode="auto">
            <a:xfrm rot="16200000" flipH="1">
              <a:off x="6983373" y="1528661"/>
              <a:ext cx="634897" cy="1708265"/>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1" idx="5"/>
            </p:cNvCxnSpPr>
            <p:nvPr/>
          </p:nvCxnSpPr>
          <p:spPr bwMode="auto">
            <a:xfrm rot="16200000" flipH="1">
              <a:off x="7631895" y="1939073"/>
              <a:ext cx="504743" cy="757289"/>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auto">
            <a:xfrm>
              <a:off x="7548488" y="1684407"/>
              <a:ext cx="606466" cy="211103"/>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bwMode="auto">
            <a:xfrm>
              <a:off x="8440724" y="3038325"/>
              <a:ext cx="214326" cy="1588"/>
            </a:xfrm>
            <a:prstGeom prst="straightConnector1">
              <a:avLst/>
            </a:prstGeom>
            <a:ln w="508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pic>
          <p:nvPicPr>
            <p:cNvPr id="9247" name="Picture 51" descr="txp_fig.png"/>
            <p:cNvPicPr>
              <a:picLocks noChangeAspect="1" noChangeArrowheads="1"/>
            </p:cNvPicPr>
            <p:nvPr>
              <p:custDataLst>
                <p:tags r:id="rId4"/>
              </p:custDataLst>
            </p:nvPr>
          </p:nvPicPr>
          <p:blipFill>
            <a:blip r:embed="rId25" cstate="print">
              <a:clrChange>
                <a:clrFrom>
                  <a:srgbClr val="FFFFFF"/>
                </a:clrFrom>
                <a:clrTo>
                  <a:srgbClr val="FFFFFF">
                    <a:alpha val="0"/>
                  </a:srgbClr>
                </a:clrTo>
              </a:clrChange>
            </a:blip>
            <a:srcRect/>
            <a:stretch>
              <a:fillRect/>
            </a:stretch>
          </p:blipFill>
          <p:spPr bwMode="auto">
            <a:xfrm>
              <a:off x="2914683" y="2904842"/>
              <a:ext cx="309646" cy="384053"/>
            </a:xfrm>
            <a:prstGeom prst="rect">
              <a:avLst/>
            </a:prstGeom>
            <a:noFill/>
            <a:ln w="9525" algn="ctr">
              <a:noFill/>
              <a:miter lim="800000"/>
              <a:headEnd/>
              <a:tailEnd/>
            </a:ln>
          </p:spPr>
        </p:pic>
        <p:pic>
          <p:nvPicPr>
            <p:cNvPr id="9248" name="Picture 50" descr="txp_fig.png"/>
            <p:cNvPicPr>
              <a:picLocks noChangeAspect="1"/>
            </p:cNvPicPr>
            <p:nvPr>
              <p:custDataLst>
                <p:tags r:id="rId5"/>
              </p:custDataLst>
            </p:nvPr>
          </p:nvPicPr>
          <p:blipFill>
            <a:blip r:embed="rId26" cstate="print">
              <a:clrChange>
                <a:clrFrom>
                  <a:srgbClr val="FFFFFF"/>
                </a:clrFrom>
                <a:clrTo>
                  <a:srgbClr val="FFFFFF">
                    <a:alpha val="0"/>
                  </a:srgbClr>
                </a:clrTo>
              </a:clrChange>
            </a:blip>
            <a:srcRect/>
            <a:stretch>
              <a:fillRect/>
            </a:stretch>
          </p:blipFill>
          <p:spPr bwMode="auto">
            <a:xfrm>
              <a:off x="5040524" y="2904842"/>
              <a:ext cx="309646" cy="382564"/>
            </a:xfrm>
            <a:prstGeom prst="rect">
              <a:avLst/>
            </a:prstGeom>
            <a:noFill/>
            <a:ln w="9525">
              <a:noFill/>
              <a:miter lim="800000"/>
              <a:headEnd/>
              <a:tailEnd/>
            </a:ln>
          </p:spPr>
        </p:pic>
        <p:pic>
          <p:nvPicPr>
            <p:cNvPr id="9249" name="Picture 51" descr="txp_fig.png"/>
            <p:cNvPicPr>
              <a:picLocks noChangeAspect="1"/>
            </p:cNvPicPr>
            <p:nvPr>
              <p:custDataLst>
                <p:tags r:id="rId6"/>
              </p:custDataLst>
            </p:nvPr>
          </p:nvPicPr>
          <p:blipFill>
            <a:blip r:embed="rId27" cstate="print">
              <a:clrChange>
                <a:clrFrom>
                  <a:srgbClr val="FFFFFF"/>
                </a:clrFrom>
                <a:clrTo>
                  <a:srgbClr val="FFFFFF">
                    <a:alpha val="0"/>
                  </a:srgbClr>
                </a:clrTo>
              </a:clrChange>
            </a:blip>
            <a:srcRect/>
            <a:stretch>
              <a:fillRect/>
            </a:stretch>
          </p:blipFill>
          <p:spPr bwMode="auto">
            <a:xfrm>
              <a:off x="7160411" y="2904842"/>
              <a:ext cx="309646" cy="382564"/>
            </a:xfrm>
            <a:prstGeom prst="rect">
              <a:avLst/>
            </a:prstGeom>
            <a:noFill/>
            <a:ln w="9525">
              <a:noFill/>
              <a:miter lim="800000"/>
              <a:headEnd/>
              <a:tailEnd/>
            </a:ln>
          </p:spPr>
        </p:pic>
      </p:grpSp>
      <p:pic>
        <p:nvPicPr>
          <p:cNvPr id="149571" name="Picture 67" descr="txp_fig.png"/>
          <p:cNvPicPr>
            <a:picLocks noChangeAspect="1" noChangeArrowheads="1"/>
          </p:cNvPicPr>
          <p:nvPr>
            <p:custDataLst>
              <p:tags r:id="rId1"/>
            </p:custDataLst>
          </p:nvPr>
        </p:nvPicPr>
        <p:blipFill>
          <a:blip r:embed="rId28" cstate="print"/>
          <a:srcRect/>
          <a:stretch>
            <a:fillRect/>
          </a:stretch>
        </p:blipFill>
        <p:spPr bwMode="auto">
          <a:xfrm>
            <a:off x="-1676400" y="7848601"/>
            <a:ext cx="2432050" cy="395288"/>
          </a:xfrm>
          <a:prstGeom prst="rect">
            <a:avLst/>
          </a:prstGeom>
          <a:noFill/>
          <a:ln w="9525" algn="ctr">
            <a:noFill/>
            <a:miter lim="800000"/>
            <a:headEnd/>
            <a:tailEnd/>
          </a:ln>
        </p:spPr>
      </p:pic>
      <p:pic>
        <p:nvPicPr>
          <p:cNvPr id="71" name="Picture 70" descr="TP_tmp"/>
          <p:cNvPicPr>
            <a:picLocks noChangeAspect="1"/>
          </p:cNvPicPr>
          <p:nvPr>
            <p:custDataLst>
              <p:tags r:id="rId2"/>
            </p:custDataLst>
          </p:nvPr>
        </p:nvPicPr>
        <p:blipFill>
          <a:blip r:embed="rId29" cstate="print">
            <a:clrChange>
              <a:clrFrom>
                <a:srgbClr val="FFFFFF"/>
              </a:clrFrom>
              <a:clrTo>
                <a:srgbClr val="FFFFFF">
                  <a:alpha val="0"/>
                </a:srgbClr>
              </a:clrTo>
            </a:clrChange>
          </a:blip>
          <a:srcRect/>
          <a:stretch>
            <a:fillRect/>
          </a:stretch>
        </p:blipFill>
        <p:spPr bwMode="auto">
          <a:xfrm>
            <a:off x="76200" y="1905000"/>
            <a:ext cx="2625725" cy="323850"/>
          </a:xfrm>
          <a:prstGeom prst="rect">
            <a:avLst/>
          </a:prstGeom>
          <a:noFill/>
          <a:ln w="9525">
            <a:noFill/>
            <a:miter lim="800000"/>
            <a:headEnd/>
            <a:tailEnd/>
          </a:ln>
        </p:spPr>
      </p:pic>
      <p:pic>
        <p:nvPicPr>
          <p:cNvPr id="70" name="Picture 69" descr="TP_tmp"/>
          <p:cNvPicPr>
            <a:picLocks noChangeAspect="1"/>
          </p:cNvPicPr>
          <p:nvPr>
            <p:custDataLst>
              <p:tags r:id="rId3"/>
            </p:custDataLst>
          </p:nvPr>
        </p:nvPicPr>
        <p:blipFill>
          <a:blip r:embed="rId30" cstate="print">
            <a:clrChange>
              <a:clrFrom>
                <a:srgbClr val="FFFFFF"/>
              </a:clrFrom>
              <a:clrTo>
                <a:srgbClr val="FFFFFF">
                  <a:alpha val="0"/>
                </a:srgbClr>
              </a:clrTo>
            </a:clrChange>
          </a:blip>
          <a:srcRect/>
          <a:stretch>
            <a:fillRect/>
          </a:stretch>
        </p:blipFill>
        <p:spPr bwMode="auto">
          <a:xfrm>
            <a:off x="152401" y="3538538"/>
            <a:ext cx="2209800" cy="347662"/>
          </a:xfrm>
          <a:prstGeom prst="rect">
            <a:avLst/>
          </a:prstGeom>
          <a:noFill/>
          <a:ln w="9525">
            <a:noFill/>
            <a:miter lim="800000"/>
            <a:headEnd/>
            <a:tailEnd/>
          </a:ln>
        </p:spPr>
      </p:pic>
      <p:sp>
        <p:nvSpPr>
          <p:cNvPr id="9227" name="TextBox 65"/>
          <p:cNvSpPr txBox="1">
            <a:spLocks noChangeArrowheads="1"/>
          </p:cNvSpPr>
          <p:nvPr/>
        </p:nvSpPr>
        <p:spPr bwMode="auto">
          <a:xfrm>
            <a:off x="0" y="1447801"/>
            <a:ext cx="2971800" cy="461963"/>
          </a:xfrm>
          <a:prstGeom prst="rect">
            <a:avLst/>
          </a:prstGeom>
          <a:noFill/>
          <a:ln w="9525">
            <a:noFill/>
            <a:miter lim="800000"/>
            <a:headEnd/>
            <a:tailEnd/>
          </a:ln>
        </p:spPr>
        <p:txBody>
          <a:bodyPr lIns="91435" tIns="45718" rIns="91435" bIns="45718">
            <a:spAutoFit/>
          </a:bodyPr>
          <a:lstStyle/>
          <a:p>
            <a:r>
              <a:rPr lang="en-US" sz="2400" dirty="0"/>
              <a:t>Intended trajectory</a:t>
            </a:r>
          </a:p>
        </p:txBody>
      </p:sp>
      <p:sp>
        <p:nvSpPr>
          <p:cNvPr id="62" name="TextBox 65"/>
          <p:cNvSpPr txBox="1">
            <a:spLocks noChangeArrowheads="1"/>
          </p:cNvSpPr>
          <p:nvPr/>
        </p:nvSpPr>
        <p:spPr bwMode="auto">
          <a:xfrm>
            <a:off x="-76199" y="2667000"/>
            <a:ext cx="2667000" cy="830263"/>
          </a:xfrm>
          <a:prstGeom prst="rect">
            <a:avLst/>
          </a:prstGeom>
          <a:noFill/>
          <a:ln w="9525">
            <a:noFill/>
            <a:miter lim="800000"/>
            <a:headEnd/>
            <a:tailEnd/>
          </a:ln>
        </p:spPr>
        <p:txBody>
          <a:bodyPr lIns="91435" tIns="45718" rIns="91435" bIns="45718">
            <a:spAutoFit/>
          </a:bodyPr>
          <a:lstStyle/>
          <a:p>
            <a:pPr algn="ctr"/>
            <a:r>
              <a:rPr lang="en-US" sz="2400" dirty="0"/>
              <a:t>Expert demonstrations</a:t>
            </a:r>
          </a:p>
        </p:txBody>
      </p:sp>
      <p:sp>
        <p:nvSpPr>
          <p:cNvPr id="63" name="TextBox 65"/>
          <p:cNvSpPr txBox="1">
            <a:spLocks noChangeArrowheads="1"/>
          </p:cNvSpPr>
          <p:nvPr/>
        </p:nvSpPr>
        <p:spPr bwMode="auto">
          <a:xfrm>
            <a:off x="304800" y="4191001"/>
            <a:ext cx="2590800" cy="461963"/>
          </a:xfrm>
          <a:prstGeom prst="rect">
            <a:avLst/>
          </a:prstGeom>
          <a:noFill/>
          <a:ln w="9525">
            <a:noFill/>
            <a:miter lim="800000"/>
            <a:headEnd/>
            <a:tailEnd/>
          </a:ln>
        </p:spPr>
        <p:txBody>
          <a:bodyPr lIns="91435" tIns="45718" rIns="91435" bIns="45718">
            <a:spAutoFit/>
          </a:bodyPr>
          <a:lstStyle/>
          <a:p>
            <a:r>
              <a:rPr lang="en-US" sz="2400" dirty="0"/>
              <a:t>Time indices</a:t>
            </a:r>
          </a:p>
        </p:txBody>
      </p:sp>
      <p:sp>
        <p:nvSpPr>
          <p:cNvPr id="67" name="TextBox 8"/>
          <p:cNvSpPr txBox="1">
            <a:spLocks noChangeArrowheads="1"/>
          </p:cNvSpPr>
          <p:nvPr/>
        </p:nvSpPr>
        <p:spPr bwMode="auto">
          <a:xfrm>
            <a:off x="6373357" y="6519446"/>
            <a:ext cx="2535971" cy="338554"/>
          </a:xfrm>
          <a:prstGeom prst="rect">
            <a:avLst/>
          </a:prstGeom>
          <a:solidFill>
            <a:schemeClr val="bg1"/>
          </a:solidFill>
          <a:ln w="9525">
            <a:noFill/>
            <a:miter lim="800000"/>
            <a:headEnd/>
            <a:tailEnd/>
          </a:ln>
        </p:spPr>
        <p:txBody>
          <a:bodyPr wrap="none">
            <a:spAutoFit/>
          </a:bodyPr>
          <a:lstStyle/>
          <a:p>
            <a:r>
              <a:rPr lang="en-US" sz="1600" dirty="0">
                <a:latin typeface="Calibri"/>
                <a:cs typeface="Calibri"/>
              </a:rPr>
              <a:t>[Coates, Abbeel &amp; Ng, 2008]</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6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956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560">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9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 Trajectory</a:t>
            </a:r>
          </a:p>
        </p:txBody>
      </p:sp>
      <p:pic>
        <p:nvPicPr>
          <p:cNvPr id="5" name="Picture 13"/>
          <p:cNvPicPr>
            <a:picLocks noChangeAspect="1" noChangeArrowheads="1"/>
          </p:cNvPicPr>
          <p:nvPr/>
        </p:nvPicPr>
        <p:blipFill>
          <a:blip r:embed="rId2" cstate="print"/>
          <a:srcRect/>
          <a:stretch>
            <a:fillRect/>
          </a:stretch>
        </p:blipFill>
        <p:spPr bwMode="auto">
          <a:xfrm>
            <a:off x="2835188" y="1096963"/>
            <a:ext cx="762000" cy="762000"/>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rot="17998344">
            <a:off x="3067756" y="2469357"/>
            <a:ext cx="760413" cy="755650"/>
          </a:xfrm>
          <a:prstGeom prst="rect">
            <a:avLst/>
          </a:prstGeom>
          <a:noFill/>
          <a:ln w="9525">
            <a:no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rot="19876082">
            <a:off x="4173450" y="2468563"/>
            <a:ext cx="760413" cy="757237"/>
          </a:xfrm>
          <a:prstGeom prst="rect">
            <a:avLst/>
          </a:prstGeom>
          <a:noFill/>
          <a:ln w="9525">
            <a:noFill/>
            <a:miter lim="800000"/>
            <a:headEnd/>
            <a:tailEnd/>
          </a:ln>
        </p:spPr>
      </p:pic>
      <p:pic>
        <p:nvPicPr>
          <p:cNvPr id="8" name="Picture 4"/>
          <p:cNvPicPr>
            <a:picLocks noChangeAspect="1" noChangeArrowheads="1"/>
          </p:cNvPicPr>
          <p:nvPr/>
        </p:nvPicPr>
        <p:blipFill>
          <a:blip r:embed="rId3" cstate="print"/>
          <a:srcRect/>
          <a:stretch>
            <a:fillRect/>
          </a:stretch>
        </p:blipFill>
        <p:spPr bwMode="auto">
          <a:xfrm rot="13260000">
            <a:off x="5284700" y="2468563"/>
            <a:ext cx="760413" cy="757237"/>
          </a:xfrm>
          <a:prstGeom prst="rect">
            <a:avLst/>
          </a:prstGeom>
          <a:noFill/>
          <a:ln w="9525">
            <a:noFill/>
            <a:miter lim="800000"/>
            <a:headEnd/>
            <a:tailEnd/>
          </a:ln>
        </p:spPr>
      </p:pic>
      <p:pic>
        <p:nvPicPr>
          <p:cNvPr id="9" name="Picture 4"/>
          <p:cNvPicPr>
            <a:picLocks noChangeAspect="1" noChangeArrowheads="1"/>
          </p:cNvPicPr>
          <p:nvPr/>
        </p:nvPicPr>
        <p:blipFill>
          <a:blip r:embed="rId3" cstate="print"/>
          <a:srcRect/>
          <a:stretch>
            <a:fillRect/>
          </a:stretch>
        </p:blipFill>
        <p:spPr bwMode="auto">
          <a:xfrm rot="9960000" flipV="1">
            <a:off x="6362613" y="2468563"/>
            <a:ext cx="760412" cy="757237"/>
          </a:xfrm>
          <a:prstGeom prst="rect">
            <a:avLst/>
          </a:prstGeom>
          <a:noFill/>
          <a:ln w="9525">
            <a:noFill/>
            <a:miter lim="800000"/>
            <a:headEnd/>
            <a:tailEnd/>
          </a:ln>
        </p:spPr>
      </p:pic>
      <p:pic>
        <p:nvPicPr>
          <p:cNvPr id="10" name="Picture 4"/>
          <p:cNvPicPr>
            <a:picLocks noChangeAspect="1" noChangeArrowheads="1"/>
          </p:cNvPicPr>
          <p:nvPr/>
        </p:nvPicPr>
        <p:blipFill>
          <a:blip r:embed="rId3" cstate="print"/>
          <a:srcRect/>
          <a:stretch>
            <a:fillRect/>
          </a:stretch>
        </p:blipFill>
        <p:spPr bwMode="auto">
          <a:xfrm rot="11382938" flipV="1">
            <a:off x="7497675" y="2468563"/>
            <a:ext cx="760413" cy="757237"/>
          </a:xfrm>
          <a:prstGeom prst="rect">
            <a:avLst/>
          </a:prstGeom>
          <a:noFill/>
          <a:ln w="9525">
            <a:noFill/>
            <a:miter lim="800000"/>
            <a:headEnd/>
            <a:tailEnd/>
          </a:ln>
        </p:spPr>
      </p:pic>
      <p:pic>
        <p:nvPicPr>
          <p:cNvPr id="11" name="Picture 4"/>
          <p:cNvPicPr>
            <a:picLocks noChangeAspect="1" noChangeArrowheads="1"/>
          </p:cNvPicPr>
          <p:nvPr/>
        </p:nvPicPr>
        <p:blipFill>
          <a:blip r:embed="rId3" cstate="print"/>
          <a:srcRect/>
          <a:stretch>
            <a:fillRect/>
          </a:stretch>
        </p:blipFill>
        <p:spPr bwMode="auto">
          <a:xfrm rot="12621295" flipV="1">
            <a:off x="8607338" y="2468563"/>
            <a:ext cx="760412" cy="757237"/>
          </a:xfrm>
          <a:prstGeom prst="rect">
            <a:avLst/>
          </a:prstGeom>
          <a:noFill/>
          <a:ln w="9525">
            <a:noFill/>
            <a:miter lim="800000"/>
            <a:headEnd/>
            <a:tailEnd/>
          </a:ln>
        </p:spPr>
      </p:pic>
      <p:pic>
        <p:nvPicPr>
          <p:cNvPr id="12" name="Picture 4"/>
          <p:cNvPicPr>
            <a:picLocks noChangeAspect="1" noChangeArrowheads="1"/>
          </p:cNvPicPr>
          <p:nvPr/>
        </p:nvPicPr>
        <p:blipFill>
          <a:blip r:embed="rId3" cstate="print"/>
          <a:srcRect/>
          <a:stretch>
            <a:fillRect/>
          </a:stretch>
        </p:blipFill>
        <p:spPr bwMode="auto">
          <a:xfrm rot="18907816">
            <a:off x="2716125" y="3565525"/>
            <a:ext cx="760413" cy="757238"/>
          </a:xfrm>
          <a:prstGeom prst="rect">
            <a:avLst/>
          </a:prstGeom>
          <a:noFill/>
          <a:ln w="9525">
            <a:noFill/>
            <a:miter lim="800000"/>
            <a:headEnd/>
            <a:tailEnd/>
          </a:ln>
        </p:spPr>
      </p:pic>
      <p:pic>
        <p:nvPicPr>
          <p:cNvPr id="13" name="Picture 4"/>
          <p:cNvPicPr>
            <a:picLocks noChangeAspect="1" noChangeArrowheads="1"/>
          </p:cNvPicPr>
          <p:nvPr/>
        </p:nvPicPr>
        <p:blipFill>
          <a:blip r:embed="rId3" cstate="print"/>
          <a:srcRect/>
          <a:stretch>
            <a:fillRect/>
          </a:stretch>
        </p:blipFill>
        <p:spPr bwMode="auto">
          <a:xfrm rot="16567060">
            <a:off x="3731332" y="3566319"/>
            <a:ext cx="760412" cy="755650"/>
          </a:xfrm>
          <a:prstGeom prst="rect">
            <a:avLst/>
          </a:prstGeom>
          <a:noFill/>
          <a:ln w="9525">
            <a:noFill/>
            <a:miter lim="800000"/>
            <a:headEnd/>
            <a:tailEnd/>
          </a:ln>
        </p:spPr>
      </p:pic>
      <p:pic>
        <p:nvPicPr>
          <p:cNvPr id="14" name="Picture 4"/>
          <p:cNvPicPr>
            <a:picLocks noChangeAspect="1" noChangeArrowheads="1"/>
          </p:cNvPicPr>
          <p:nvPr/>
        </p:nvPicPr>
        <p:blipFill>
          <a:blip r:embed="rId3" cstate="print"/>
          <a:srcRect/>
          <a:stretch>
            <a:fillRect/>
          </a:stretch>
        </p:blipFill>
        <p:spPr bwMode="auto">
          <a:xfrm rot="15078071">
            <a:off x="4744951" y="3565525"/>
            <a:ext cx="760412" cy="757237"/>
          </a:xfrm>
          <a:prstGeom prst="rect">
            <a:avLst/>
          </a:prstGeom>
          <a:noFill/>
          <a:ln w="9525">
            <a:noFill/>
            <a:miter lim="800000"/>
            <a:headEnd/>
            <a:tailEnd/>
          </a:ln>
        </p:spPr>
      </p:pic>
      <p:pic>
        <p:nvPicPr>
          <p:cNvPr id="15" name="Picture 4"/>
          <p:cNvPicPr>
            <a:picLocks noChangeAspect="1" noChangeArrowheads="1"/>
          </p:cNvPicPr>
          <p:nvPr/>
        </p:nvPicPr>
        <p:blipFill>
          <a:blip r:embed="rId3" cstate="print"/>
          <a:srcRect/>
          <a:stretch>
            <a:fillRect/>
          </a:stretch>
        </p:blipFill>
        <p:spPr bwMode="auto">
          <a:xfrm rot="12420952">
            <a:off x="5729200" y="3565525"/>
            <a:ext cx="760413" cy="757238"/>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rot="9369926" flipV="1">
            <a:off x="6721388" y="3565525"/>
            <a:ext cx="760412" cy="757238"/>
          </a:xfrm>
          <a:prstGeom prst="rect">
            <a:avLst/>
          </a:prstGeom>
          <a:noFill/>
          <a:ln w="9525">
            <a:noFill/>
            <a:miter lim="800000"/>
            <a:headEnd/>
            <a:tailEnd/>
          </a:ln>
        </p:spPr>
      </p:pic>
      <p:pic>
        <p:nvPicPr>
          <p:cNvPr id="17" name="Picture 4"/>
          <p:cNvPicPr>
            <a:picLocks noChangeAspect="1" noChangeArrowheads="1"/>
          </p:cNvPicPr>
          <p:nvPr/>
        </p:nvPicPr>
        <p:blipFill>
          <a:blip r:embed="rId3" cstate="print"/>
          <a:srcRect/>
          <a:stretch>
            <a:fillRect/>
          </a:stretch>
        </p:blipFill>
        <p:spPr bwMode="auto">
          <a:xfrm rot="12127358" flipV="1">
            <a:off x="7729450" y="3565525"/>
            <a:ext cx="760413" cy="757238"/>
          </a:xfrm>
          <a:prstGeom prst="rect">
            <a:avLst/>
          </a:prstGeom>
          <a:noFill/>
          <a:ln w="9525">
            <a:noFill/>
            <a:miter lim="800000"/>
            <a:headEnd/>
            <a:tailEnd/>
          </a:ln>
        </p:spPr>
      </p:pic>
      <p:sp>
        <p:nvSpPr>
          <p:cNvPr id="18" name="Content Placeholder 2"/>
          <p:cNvSpPr>
            <a:spLocks noGrp="1"/>
          </p:cNvSpPr>
          <p:nvPr>
            <p:ph idx="1"/>
          </p:nvPr>
        </p:nvSpPr>
        <p:spPr>
          <a:xfrm>
            <a:off x="1944600" y="4572000"/>
            <a:ext cx="8229600" cy="2286000"/>
          </a:xfrm>
        </p:spPr>
        <p:txBody>
          <a:bodyPr rtlCol="0">
            <a:normAutofit fontScale="92500" lnSpcReduction="20000"/>
          </a:bodyPr>
          <a:lstStyle/>
          <a:p>
            <a:pPr fontAlgn="auto">
              <a:spcAft>
                <a:spcPts val="0"/>
              </a:spcAft>
              <a:buFont typeface="Arial" pitchFamily="34" charset="0"/>
              <a:buChar char="•"/>
              <a:defRPr/>
            </a:pPr>
            <a:r>
              <a:rPr lang="en-US" dirty="0">
                <a:latin typeface="Calibri"/>
                <a:cs typeface="Calibri"/>
              </a:rPr>
              <a:t>HMM-like generative model</a:t>
            </a:r>
          </a:p>
          <a:p>
            <a:pPr lvl="1" fontAlgn="auto">
              <a:spcAft>
                <a:spcPts val="0"/>
              </a:spcAft>
              <a:buFont typeface="Arial" pitchFamily="34" charset="0"/>
              <a:buChar char="–"/>
              <a:defRPr/>
            </a:pPr>
            <a:r>
              <a:rPr lang="en-US" dirty="0">
                <a:latin typeface="Calibri"/>
                <a:cs typeface="Calibri"/>
              </a:rPr>
              <a:t>Dynamics model used as HMM transition model</a:t>
            </a:r>
          </a:p>
          <a:p>
            <a:pPr lvl="1" fontAlgn="auto">
              <a:spcAft>
                <a:spcPts val="0"/>
              </a:spcAft>
              <a:buFont typeface="Arial" pitchFamily="34" charset="0"/>
              <a:buChar char="–"/>
              <a:defRPr/>
            </a:pPr>
            <a:r>
              <a:rPr lang="en-US" dirty="0">
                <a:latin typeface="Calibri"/>
                <a:cs typeface="Calibri"/>
              </a:rPr>
              <a:t>Demos are observations of hidden trajectory</a:t>
            </a:r>
          </a:p>
          <a:p>
            <a:pPr fontAlgn="auto">
              <a:spcAft>
                <a:spcPts val="0"/>
              </a:spcAft>
              <a:buFont typeface="Arial" pitchFamily="34" charset="0"/>
              <a:buChar char="•"/>
              <a:defRPr/>
            </a:pPr>
            <a:r>
              <a:rPr lang="en-US" dirty="0">
                <a:latin typeface="Calibri"/>
                <a:cs typeface="Calibri"/>
              </a:rPr>
              <a:t>Problem: how do we align observations to hidden trajectory?</a:t>
            </a:r>
          </a:p>
        </p:txBody>
      </p:sp>
      <p:pic>
        <p:nvPicPr>
          <p:cNvPr id="19" name="Picture 4"/>
          <p:cNvPicPr>
            <a:picLocks noChangeAspect="1" noChangeArrowheads="1"/>
          </p:cNvPicPr>
          <p:nvPr/>
        </p:nvPicPr>
        <p:blipFill>
          <a:blip r:embed="rId3" cstate="print"/>
          <a:srcRect/>
          <a:stretch>
            <a:fillRect/>
          </a:stretch>
        </p:blipFill>
        <p:spPr bwMode="auto">
          <a:xfrm rot="2485771" flipH="1">
            <a:off x="8701000" y="3565525"/>
            <a:ext cx="760413" cy="757238"/>
          </a:xfrm>
          <a:prstGeom prst="rect">
            <a:avLst/>
          </a:prstGeom>
          <a:noFill/>
          <a:ln w="9525">
            <a:noFill/>
            <a:miter lim="800000"/>
            <a:headEnd/>
            <a:tailEnd/>
          </a:ln>
        </p:spPr>
      </p:pic>
      <p:pic>
        <p:nvPicPr>
          <p:cNvPr id="20" name="Picture 4"/>
          <p:cNvPicPr>
            <a:picLocks noChangeAspect="1" noChangeArrowheads="1"/>
          </p:cNvPicPr>
          <p:nvPr/>
        </p:nvPicPr>
        <p:blipFill>
          <a:blip r:embed="rId3" cstate="print"/>
          <a:srcRect/>
          <a:stretch>
            <a:fillRect/>
          </a:stretch>
        </p:blipFill>
        <p:spPr bwMode="auto">
          <a:xfrm rot="14206373" flipV="1">
            <a:off x="9673344" y="3566319"/>
            <a:ext cx="760412" cy="755650"/>
          </a:xfrm>
          <a:prstGeom prst="rect">
            <a:avLst/>
          </a:prstGeom>
          <a:noFill/>
          <a:ln w="9525">
            <a:noFill/>
            <a:miter lim="800000"/>
            <a:headEnd/>
            <a:tailEnd/>
          </a:ln>
        </p:spPr>
      </p:pic>
      <p:cxnSp>
        <p:nvCxnSpPr>
          <p:cNvPr id="21" name="Straight Arrow Connector 20"/>
          <p:cNvCxnSpPr/>
          <p:nvPr/>
        </p:nvCxnSpPr>
        <p:spPr>
          <a:xfrm>
            <a:off x="3621000" y="1463675"/>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916400" y="1476375"/>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11800" y="1476375"/>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507200" y="1476375"/>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802600" y="1476375"/>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13"/>
          <p:cNvPicPr>
            <a:picLocks noChangeAspect="1" noChangeArrowheads="1"/>
          </p:cNvPicPr>
          <p:nvPr/>
        </p:nvPicPr>
        <p:blipFill>
          <a:blip r:embed="rId2" cstate="print"/>
          <a:srcRect/>
          <a:stretch>
            <a:fillRect/>
          </a:stretch>
        </p:blipFill>
        <p:spPr bwMode="auto">
          <a:xfrm>
            <a:off x="4114713" y="1096963"/>
            <a:ext cx="762000" cy="762000"/>
          </a:xfrm>
          <a:prstGeom prst="rect">
            <a:avLst/>
          </a:prstGeom>
          <a:noFill/>
          <a:ln w="9525">
            <a:noFill/>
            <a:miter lim="800000"/>
            <a:headEnd/>
            <a:tailEnd/>
          </a:ln>
        </p:spPr>
      </p:pic>
      <p:pic>
        <p:nvPicPr>
          <p:cNvPr id="27" name="Picture 13"/>
          <p:cNvPicPr>
            <a:picLocks noChangeAspect="1" noChangeArrowheads="1"/>
          </p:cNvPicPr>
          <p:nvPr/>
        </p:nvPicPr>
        <p:blipFill>
          <a:blip r:embed="rId2" cstate="print"/>
          <a:srcRect/>
          <a:stretch>
            <a:fillRect/>
          </a:stretch>
        </p:blipFill>
        <p:spPr bwMode="auto">
          <a:xfrm>
            <a:off x="5394238" y="1096963"/>
            <a:ext cx="762000" cy="762000"/>
          </a:xfrm>
          <a:prstGeom prst="rect">
            <a:avLst/>
          </a:prstGeom>
          <a:noFill/>
          <a:ln w="9525">
            <a:noFill/>
            <a:miter lim="800000"/>
            <a:headEnd/>
            <a:tailEnd/>
          </a:ln>
        </p:spPr>
      </p:pic>
      <p:pic>
        <p:nvPicPr>
          <p:cNvPr id="28" name="Picture 13"/>
          <p:cNvPicPr>
            <a:picLocks noChangeAspect="1" noChangeArrowheads="1"/>
          </p:cNvPicPr>
          <p:nvPr/>
        </p:nvPicPr>
        <p:blipFill>
          <a:blip r:embed="rId2" cstate="print"/>
          <a:srcRect/>
          <a:stretch>
            <a:fillRect/>
          </a:stretch>
        </p:blipFill>
        <p:spPr bwMode="auto">
          <a:xfrm>
            <a:off x="6684875" y="1096963"/>
            <a:ext cx="762000" cy="762000"/>
          </a:xfrm>
          <a:prstGeom prst="rect">
            <a:avLst/>
          </a:prstGeom>
          <a:noFill/>
          <a:ln w="9525">
            <a:noFill/>
            <a:miter lim="800000"/>
            <a:headEnd/>
            <a:tailEnd/>
          </a:ln>
        </p:spPr>
      </p:pic>
      <p:pic>
        <p:nvPicPr>
          <p:cNvPr id="29" name="Picture 13"/>
          <p:cNvPicPr>
            <a:picLocks noChangeAspect="1" noChangeArrowheads="1"/>
          </p:cNvPicPr>
          <p:nvPr/>
        </p:nvPicPr>
        <p:blipFill>
          <a:blip r:embed="rId2" cstate="print"/>
          <a:srcRect/>
          <a:stretch>
            <a:fillRect/>
          </a:stretch>
        </p:blipFill>
        <p:spPr bwMode="auto">
          <a:xfrm>
            <a:off x="7964400" y="1096963"/>
            <a:ext cx="762000" cy="762000"/>
          </a:xfrm>
          <a:prstGeom prst="rect">
            <a:avLst/>
          </a:prstGeom>
          <a:noFill/>
          <a:ln w="9525">
            <a:noFill/>
            <a:miter lim="800000"/>
            <a:headEnd/>
            <a:tailEnd/>
          </a:ln>
        </p:spPr>
      </p:pic>
      <p:sp>
        <p:nvSpPr>
          <p:cNvPr id="30" name="TextBox 29"/>
          <p:cNvSpPr txBox="1">
            <a:spLocks noChangeArrowheads="1"/>
          </p:cNvSpPr>
          <p:nvPr/>
        </p:nvSpPr>
        <p:spPr bwMode="auto">
          <a:xfrm>
            <a:off x="1639800" y="2601913"/>
            <a:ext cx="1160895" cy="461665"/>
          </a:xfrm>
          <a:prstGeom prst="rect">
            <a:avLst/>
          </a:prstGeom>
          <a:noFill/>
          <a:ln w="9525">
            <a:noFill/>
            <a:miter lim="800000"/>
            <a:headEnd/>
            <a:tailEnd/>
          </a:ln>
        </p:spPr>
        <p:txBody>
          <a:bodyPr wrap="none">
            <a:spAutoFit/>
          </a:bodyPr>
          <a:lstStyle/>
          <a:p>
            <a:r>
              <a:rPr lang="en-US">
                <a:latin typeface="Calibri"/>
                <a:cs typeface="Calibri"/>
              </a:rPr>
              <a:t>Demo 1</a:t>
            </a:r>
          </a:p>
        </p:txBody>
      </p:sp>
      <p:sp>
        <p:nvSpPr>
          <p:cNvPr id="31" name="TextBox 30"/>
          <p:cNvSpPr txBox="1">
            <a:spLocks noChangeArrowheads="1"/>
          </p:cNvSpPr>
          <p:nvPr/>
        </p:nvSpPr>
        <p:spPr bwMode="auto">
          <a:xfrm>
            <a:off x="1639800" y="3744913"/>
            <a:ext cx="1160895" cy="461665"/>
          </a:xfrm>
          <a:prstGeom prst="rect">
            <a:avLst/>
          </a:prstGeom>
          <a:noFill/>
          <a:ln w="9525">
            <a:noFill/>
            <a:miter lim="800000"/>
            <a:headEnd/>
            <a:tailEnd/>
          </a:ln>
        </p:spPr>
        <p:txBody>
          <a:bodyPr wrap="none">
            <a:spAutoFit/>
          </a:bodyPr>
          <a:lstStyle/>
          <a:p>
            <a:r>
              <a:rPr lang="en-US">
                <a:latin typeface="Calibri"/>
                <a:cs typeface="Calibri"/>
              </a:rPr>
              <a:t>Demo 2</a:t>
            </a:r>
          </a:p>
        </p:txBody>
      </p:sp>
      <p:sp>
        <p:nvSpPr>
          <p:cNvPr id="32" name="TextBox 31"/>
          <p:cNvSpPr txBox="1">
            <a:spLocks noChangeArrowheads="1"/>
          </p:cNvSpPr>
          <p:nvPr/>
        </p:nvSpPr>
        <p:spPr bwMode="auto">
          <a:xfrm>
            <a:off x="1639800" y="1371600"/>
            <a:ext cx="1085303" cy="461665"/>
          </a:xfrm>
          <a:prstGeom prst="rect">
            <a:avLst/>
          </a:prstGeom>
          <a:noFill/>
          <a:ln w="9525">
            <a:noFill/>
            <a:miter lim="800000"/>
            <a:headEnd/>
            <a:tailEnd/>
          </a:ln>
        </p:spPr>
        <p:txBody>
          <a:bodyPr wrap="none">
            <a:spAutoFit/>
          </a:bodyPr>
          <a:lstStyle/>
          <a:p>
            <a:r>
              <a:rPr lang="en-US" dirty="0">
                <a:latin typeface="Calibri"/>
                <a:cs typeface="Calibri"/>
              </a:rPr>
              <a:t>Hidden</a:t>
            </a:r>
          </a:p>
        </p:txBody>
      </p:sp>
      <p:pic>
        <p:nvPicPr>
          <p:cNvPr id="33" name="Picture 13"/>
          <p:cNvPicPr>
            <a:picLocks noChangeAspect="1" noChangeArrowheads="1"/>
          </p:cNvPicPr>
          <p:nvPr/>
        </p:nvPicPr>
        <p:blipFill>
          <a:blip r:embed="rId2" cstate="print"/>
          <a:srcRect/>
          <a:stretch>
            <a:fillRect/>
          </a:stretch>
        </p:blipFill>
        <p:spPr bwMode="auto">
          <a:xfrm>
            <a:off x="9336000" y="1096963"/>
            <a:ext cx="762000" cy="762000"/>
          </a:xfrm>
          <a:prstGeom prst="rect">
            <a:avLst/>
          </a:prstGeom>
          <a:noFill/>
          <a:ln w="9525">
            <a:noFill/>
            <a:miter lim="800000"/>
            <a:headEnd/>
            <a:tailEnd/>
          </a:ln>
        </p:spPr>
      </p:pic>
      <p:pic>
        <p:nvPicPr>
          <p:cNvPr id="34" name="Picture 4"/>
          <p:cNvPicPr>
            <a:picLocks noChangeAspect="1" noChangeArrowheads="1"/>
          </p:cNvPicPr>
          <p:nvPr/>
        </p:nvPicPr>
        <p:blipFill>
          <a:blip r:embed="rId3" cstate="print"/>
          <a:srcRect/>
          <a:stretch>
            <a:fillRect/>
          </a:stretch>
        </p:blipFill>
        <p:spPr bwMode="auto">
          <a:xfrm rot="14200762" flipV="1">
            <a:off x="9627306" y="2469357"/>
            <a:ext cx="760413" cy="755650"/>
          </a:xfrm>
          <a:prstGeom prst="rect">
            <a:avLst/>
          </a:prstGeom>
          <a:noFill/>
          <a:ln w="9525">
            <a:noFill/>
            <a:miter lim="800000"/>
            <a:headEnd/>
            <a:tailEnd/>
          </a:ln>
        </p:spPr>
      </p:pic>
      <p:sp>
        <p:nvSpPr>
          <p:cNvPr id="35" name="TextBox 34"/>
          <p:cNvSpPr txBox="1"/>
          <p:nvPr/>
        </p:nvSpPr>
        <p:spPr>
          <a:xfrm>
            <a:off x="9525000" y="6519446"/>
            <a:ext cx="2661305" cy="338554"/>
          </a:xfrm>
          <a:prstGeom prst="rect">
            <a:avLst/>
          </a:prstGeom>
          <a:noFill/>
        </p:spPr>
        <p:txBody>
          <a:bodyPr wrap="none" rtlCol="0">
            <a:spAutoFit/>
          </a:bodyPr>
          <a:lstStyle/>
          <a:p>
            <a:r>
              <a:rPr lang="en-US" sz="1600" dirty="0">
                <a:latin typeface="Calibri"/>
                <a:cs typeface="Calibri"/>
              </a:rPr>
              <a:t>Abbeel, Coates, Ng, IJRR 2010</a:t>
            </a:r>
          </a:p>
        </p:txBody>
      </p:sp>
    </p:spTree>
    <p:extLst>
      <p:ext uri="{BB962C8B-B14F-4D97-AF65-F5344CB8AC3E}">
        <p14:creationId xmlns:p14="http://schemas.microsoft.com/office/powerpoint/2010/main" val="115108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30" grpId="0"/>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016000"/>
            <a:ext cx="10134600" cy="6756400"/>
          </a:xfrm>
          <a:prstGeom prst="rect">
            <a:avLst/>
          </a:prstGeom>
        </p:spPr>
      </p:pic>
    </p:spTree>
    <p:extLst>
      <p:ext uri="{BB962C8B-B14F-4D97-AF65-F5344CB8AC3E}">
        <p14:creationId xmlns:p14="http://schemas.microsoft.com/office/powerpoint/2010/main" val="2686413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Alignment using a Bayes’ Net</a:t>
            </a:r>
          </a:p>
        </p:txBody>
      </p:sp>
      <p:pic>
        <p:nvPicPr>
          <p:cNvPr id="5" name="Picture 13"/>
          <p:cNvPicPr>
            <a:picLocks noChangeAspect="1" noChangeArrowheads="1"/>
          </p:cNvPicPr>
          <p:nvPr/>
        </p:nvPicPr>
        <p:blipFill>
          <a:blip r:embed="rId2" cstate="print"/>
          <a:srcRect/>
          <a:stretch>
            <a:fillRect/>
          </a:stretch>
        </p:blipFill>
        <p:spPr bwMode="auto">
          <a:xfrm>
            <a:off x="7586969" y="1215740"/>
            <a:ext cx="762000" cy="762000"/>
          </a:xfrm>
          <a:prstGeom prst="rect">
            <a:avLst/>
          </a:prstGeom>
          <a:noFill/>
          <a:ln w="9525">
            <a:noFill/>
            <a:miter lim="800000"/>
            <a:headEnd/>
            <a:tailEnd/>
          </a:ln>
        </p:spPr>
      </p:pic>
      <p:pic>
        <p:nvPicPr>
          <p:cNvPr id="6" name="Picture 13"/>
          <p:cNvPicPr>
            <a:picLocks noChangeAspect="1" noChangeArrowheads="1"/>
          </p:cNvPicPr>
          <p:nvPr/>
        </p:nvPicPr>
        <p:blipFill>
          <a:blip r:embed="rId2" cstate="print"/>
          <a:srcRect/>
          <a:stretch>
            <a:fillRect/>
          </a:stretch>
        </p:blipFill>
        <p:spPr bwMode="auto">
          <a:xfrm>
            <a:off x="8958569" y="1215740"/>
            <a:ext cx="762000" cy="762000"/>
          </a:xfrm>
          <a:prstGeom prst="rect">
            <a:avLst/>
          </a:prstGeom>
          <a:noFill/>
          <a:ln w="9525">
            <a:noFill/>
            <a:miter lim="800000"/>
            <a:headEnd/>
            <a:tailEnd/>
          </a:ln>
        </p:spPr>
      </p:pic>
      <p:pic>
        <p:nvPicPr>
          <p:cNvPr id="7" name="Picture 12"/>
          <p:cNvPicPr>
            <a:picLocks noChangeAspect="1" noChangeArrowheads="1"/>
          </p:cNvPicPr>
          <p:nvPr/>
        </p:nvPicPr>
        <p:blipFill>
          <a:blip r:embed="rId3" cstate="print"/>
          <a:srcRect/>
          <a:stretch>
            <a:fillRect/>
          </a:stretch>
        </p:blipFill>
        <p:spPr bwMode="auto">
          <a:xfrm rot="10587276" flipV="1">
            <a:off x="7586969" y="1215740"/>
            <a:ext cx="762000" cy="762000"/>
          </a:xfrm>
          <a:prstGeom prst="rect">
            <a:avLst/>
          </a:prstGeom>
          <a:noFill/>
          <a:ln w="9525">
            <a:noFill/>
            <a:miter lim="800000"/>
            <a:headEnd/>
            <a:tailEnd/>
          </a:ln>
        </p:spPr>
      </p:pic>
      <p:pic>
        <p:nvPicPr>
          <p:cNvPr id="8" name="Picture 12"/>
          <p:cNvPicPr>
            <a:picLocks noChangeAspect="1" noChangeArrowheads="1"/>
          </p:cNvPicPr>
          <p:nvPr/>
        </p:nvPicPr>
        <p:blipFill>
          <a:blip r:embed="rId3" cstate="print"/>
          <a:srcRect/>
          <a:stretch>
            <a:fillRect/>
          </a:stretch>
        </p:blipFill>
        <p:spPr bwMode="auto">
          <a:xfrm rot="12462563" flipV="1">
            <a:off x="8958569" y="1215740"/>
            <a:ext cx="762000" cy="762000"/>
          </a:xfrm>
          <a:prstGeom prst="rect">
            <a:avLst/>
          </a:prstGeom>
          <a:noFill/>
          <a:ln w="9525">
            <a:noFill/>
            <a:miter lim="800000"/>
            <a:headEnd/>
            <a:tailEnd/>
          </a:ln>
        </p:spPr>
      </p:pic>
      <p:pic>
        <p:nvPicPr>
          <p:cNvPr id="9" name="Picture 12"/>
          <p:cNvPicPr>
            <a:picLocks noChangeAspect="1" noChangeArrowheads="1"/>
          </p:cNvPicPr>
          <p:nvPr/>
        </p:nvPicPr>
        <p:blipFill>
          <a:blip r:embed="rId4" cstate="print"/>
          <a:srcRect/>
          <a:stretch>
            <a:fillRect/>
          </a:stretch>
        </p:blipFill>
        <p:spPr bwMode="auto">
          <a:xfrm>
            <a:off x="7586969" y="1215740"/>
            <a:ext cx="762000" cy="762000"/>
          </a:xfrm>
          <a:prstGeom prst="rect">
            <a:avLst/>
          </a:prstGeom>
          <a:noFill/>
          <a:ln w="9525">
            <a:noFill/>
            <a:miter lim="800000"/>
            <a:headEnd/>
            <a:tailEnd/>
          </a:ln>
        </p:spPr>
      </p:pic>
      <p:pic>
        <p:nvPicPr>
          <p:cNvPr id="10" name="Picture 12"/>
          <p:cNvPicPr>
            <a:picLocks noChangeAspect="1" noChangeArrowheads="1"/>
          </p:cNvPicPr>
          <p:nvPr/>
        </p:nvPicPr>
        <p:blipFill>
          <a:blip r:embed="rId3" cstate="print"/>
          <a:srcRect/>
          <a:stretch>
            <a:fillRect/>
          </a:stretch>
        </p:blipFill>
        <p:spPr bwMode="auto">
          <a:xfrm rot="11921459" flipV="1">
            <a:off x="8958569" y="1215740"/>
            <a:ext cx="762000" cy="762000"/>
          </a:xfrm>
          <a:prstGeom prst="rect">
            <a:avLst/>
          </a:prstGeom>
          <a:noFill/>
          <a:ln w="9525">
            <a:noFill/>
            <a:miter lim="800000"/>
            <a:headEnd/>
            <a:tailEnd/>
          </a:ln>
        </p:spPr>
      </p:pic>
      <p:pic>
        <p:nvPicPr>
          <p:cNvPr id="11" name="Picture 12"/>
          <p:cNvPicPr>
            <a:picLocks noChangeAspect="1" noChangeArrowheads="1"/>
          </p:cNvPicPr>
          <p:nvPr/>
        </p:nvPicPr>
        <p:blipFill>
          <a:blip r:embed="rId3" cstate="print"/>
          <a:srcRect/>
          <a:stretch>
            <a:fillRect/>
          </a:stretch>
        </p:blipFill>
        <p:spPr bwMode="auto">
          <a:xfrm rot="10587276" flipV="1">
            <a:off x="8958569" y="1215740"/>
            <a:ext cx="762000" cy="762000"/>
          </a:xfrm>
          <a:prstGeom prst="rect">
            <a:avLst/>
          </a:prstGeom>
          <a:noFill/>
          <a:ln w="9525">
            <a:noFill/>
            <a:miter lim="800000"/>
            <a:headEnd/>
            <a:tailEnd/>
          </a:ln>
        </p:spPr>
      </p:pic>
      <p:pic>
        <p:nvPicPr>
          <p:cNvPr id="12" name="Picture 12"/>
          <p:cNvPicPr>
            <a:picLocks noChangeAspect="1" noChangeArrowheads="1"/>
          </p:cNvPicPr>
          <p:nvPr/>
        </p:nvPicPr>
        <p:blipFill>
          <a:blip r:embed="rId3" cstate="print"/>
          <a:srcRect/>
          <a:stretch>
            <a:fillRect/>
          </a:stretch>
        </p:blipFill>
        <p:spPr bwMode="auto">
          <a:xfrm rot="12462563" flipV="1">
            <a:off x="7586969" y="1215740"/>
            <a:ext cx="762000" cy="762000"/>
          </a:xfrm>
          <a:prstGeom prst="rect">
            <a:avLst/>
          </a:prstGeom>
          <a:noFill/>
          <a:ln w="9525">
            <a:noFill/>
            <a:miter lim="800000"/>
            <a:headEnd/>
            <a:tailEnd/>
          </a:ln>
        </p:spPr>
      </p:pic>
      <p:pic>
        <p:nvPicPr>
          <p:cNvPr id="13" name="Picture 13"/>
          <p:cNvPicPr>
            <a:picLocks noChangeAspect="1" noChangeArrowheads="1"/>
          </p:cNvPicPr>
          <p:nvPr/>
        </p:nvPicPr>
        <p:blipFill>
          <a:blip r:embed="rId2" cstate="print"/>
          <a:srcRect/>
          <a:stretch>
            <a:fillRect/>
          </a:stretch>
        </p:blipFill>
        <p:spPr bwMode="auto">
          <a:xfrm>
            <a:off x="2465694" y="1215740"/>
            <a:ext cx="758825" cy="758825"/>
          </a:xfrm>
          <a:prstGeom prst="rect">
            <a:avLst/>
          </a:prstGeom>
          <a:noFill/>
          <a:ln w="9525">
            <a:noFill/>
            <a:miter lim="800000"/>
            <a:headEnd/>
            <a:tailEnd/>
          </a:ln>
        </p:spPr>
      </p:pic>
      <p:pic>
        <p:nvPicPr>
          <p:cNvPr id="14" name="Picture 13"/>
          <p:cNvPicPr>
            <a:picLocks noChangeAspect="1" noChangeArrowheads="1"/>
          </p:cNvPicPr>
          <p:nvPr/>
        </p:nvPicPr>
        <p:blipFill>
          <a:blip r:embed="rId2" cstate="print"/>
          <a:srcRect/>
          <a:stretch>
            <a:fillRect/>
          </a:stretch>
        </p:blipFill>
        <p:spPr bwMode="auto">
          <a:xfrm>
            <a:off x="3746807" y="1215740"/>
            <a:ext cx="758825" cy="758825"/>
          </a:xfrm>
          <a:prstGeom prst="rect">
            <a:avLst/>
          </a:prstGeom>
          <a:noFill/>
          <a:ln w="9525">
            <a:noFill/>
            <a:miter lim="800000"/>
            <a:headEnd/>
            <a:tailEnd/>
          </a:ln>
        </p:spPr>
      </p:pic>
      <p:pic>
        <p:nvPicPr>
          <p:cNvPr id="15" name="Picture 13"/>
          <p:cNvPicPr>
            <a:picLocks noChangeAspect="1" noChangeArrowheads="1"/>
          </p:cNvPicPr>
          <p:nvPr/>
        </p:nvPicPr>
        <p:blipFill>
          <a:blip r:embed="rId2" cstate="print"/>
          <a:srcRect/>
          <a:stretch>
            <a:fillRect/>
          </a:stretch>
        </p:blipFill>
        <p:spPr bwMode="auto">
          <a:xfrm>
            <a:off x="5026332" y="1215740"/>
            <a:ext cx="762000" cy="762000"/>
          </a:xfrm>
          <a:prstGeom prst="rect">
            <a:avLst/>
          </a:prstGeom>
          <a:noFill/>
          <a:ln w="9525">
            <a:noFill/>
            <a:miter lim="800000"/>
            <a:headEnd/>
            <a:tailEnd/>
          </a:ln>
        </p:spPr>
      </p:pic>
      <p:pic>
        <p:nvPicPr>
          <p:cNvPr id="16" name="Picture 13"/>
          <p:cNvPicPr>
            <a:picLocks noChangeAspect="1" noChangeArrowheads="1"/>
          </p:cNvPicPr>
          <p:nvPr/>
        </p:nvPicPr>
        <p:blipFill>
          <a:blip r:embed="rId2" cstate="print"/>
          <a:srcRect/>
          <a:stretch>
            <a:fillRect/>
          </a:stretch>
        </p:blipFill>
        <p:spPr bwMode="auto">
          <a:xfrm>
            <a:off x="6307444" y="1215740"/>
            <a:ext cx="762000" cy="762000"/>
          </a:xfrm>
          <a:prstGeom prst="rect">
            <a:avLst/>
          </a:prstGeom>
          <a:noFill/>
          <a:ln w="9525">
            <a:noFill/>
            <a:miter lim="800000"/>
            <a:headEnd/>
            <a:tailEnd/>
          </a:ln>
        </p:spPr>
      </p:pic>
      <p:pic>
        <p:nvPicPr>
          <p:cNvPr id="17" name="Picture 12"/>
          <p:cNvPicPr>
            <a:picLocks noChangeAspect="1" noChangeArrowheads="1"/>
          </p:cNvPicPr>
          <p:nvPr/>
        </p:nvPicPr>
        <p:blipFill>
          <a:blip r:embed="rId3" cstate="print"/>
          <a:srcRect/>
          <a:stretch>
            <a:fillRect/>
          </a:stretch>
        </p:blipFill>
        <p:spPr bwMode="auto">
          <a:xfrm rot="20008244">
            <a:off x="2465694" y="1215740"/>
            <a:ext cx="758825" cy="758825"/>
          </a:xfrm>
          <a:prstGeom prst="rect">
            <a:avLst/>
          </a:prstGeom>
          <a:noFill/>
          <a:ln w="9525">
            <a:noFill/>
            <a:miter lim="800000"/>
            <a:headEnd/>
            <a:tailEnd/>
          </a:ln>
        </p:spPr>
      </p:pic>
      <p:pic>
        <p:nvPicPr>
          <p:cNvPr id="18" name="Picture 12"/>
          <p:cNvPicPr>
            <a:picLocks noChangeAspect="1" noChangeArrowheads="1"/>
          </p:cNvPicPr>
          <p:nvPr/>
        </p:nvPicPr>
        <p:blipFill>
          <a:blip r:embed="rId3" cstate="print"/>
          <a:srcRect/>
          <a:stretch>
            <a:fillRect/>
          </a:stretch>
        </p:blipFill>
        <p:spPr bwMode="auto">
          <a:xfrm rot="1123737">
            <a:off x="3746807" y="1215740"/>
            <a:ext cx="758825" cy="758825"/>
          </a:xfrm>
          <a:prstGeom prst="rect">
            <a:avLst/>
          </a:prstGeom>
          <a:noFill/>
          <a:ln w="9525">
            <a:noFill/>
            <a:miter lim="800000"/>
            <a:headEnd/>
            <a:tailEnd/>
          </a:ln>
        </p:spPr>
      </p:pic>
      <p:pic>
        <p:nvPicPr>
          <p:cNvPr id="19" name="Picture 12"/>
          <p:cNvPicPr>
            <a:picLocks noChangeAspect="1" noChangeArrowheads="1"/>
          </p:cNvPicPr>
          <p:nvPr/>
        </p:nvPicPr>
        <p:blipFill>
          <a:blip r:embed="rId3" cstate="print"/>
          <a:srcRect/>
          <a:stretch>
            <a:fillRect/>
          </a:stretch>
        </p:blipFill>
        <p:spPr bwMode="auto">
          <a:xfrm rot="17108710">
            <a:off x="5026332" y="1215740"/>
            <a:ext cx="762000" cy="762000"/>
          </a:xfrm>
          <a:prstGeom prst="rect">
            <a:avLst/>
          </a:prstGeom>
          <a:noFill/>
          <a:ln w="9525">
            <a:noFill/>
            <a:miter lim="800000"/>
            <a:headEnd/>
            <a:tailEnd/>
          </a:ln>
        </p:spPr>
      </p:pic>
      <p:pic>
        <p:nvPicPr>
          <p:cNvPr id="20" name="Picture 12"/>
          <p:cNvPicPr>
            <a:picLocks noChangeAspect="1" noChangeArrowheads="1"/>
          </p:cNvPicPr>
          <p:nvPr/>
        </p:nvPicPr>
        <p:blipFill>
          <a:blip r:embed="rId3" cstate="print"/>
          <a:srcRect/>
          <a:stretch>
            <a:fillRect/>
          </a:stretch>
        </p:blipFill>
        <p:spPr bwMode="auto">
          <a:xfrm rot="8863052" flipV="1">
            <a:off x="6307444" y="1215740"/>
            <a:ext cx="762000" cy="762000"/>
          </a:xfrm>
          <a:prstGeom prst="rect">
            <a:avLst/>
          </a:prstGeom>
          <a:noFill/>
          <a:ln w="9525">
            <a:noFill/>
            <a:miter lim="800000"/>
            <a:headEnd/>
            <a:tailEnd/>
          </a:ln>
        </p:spPr>
      </p:pic>
      <p:pic>
        <p:nvPicPr>
          <p:cNvPr id="21" name="Picture 12"/>
          <p:cNvPicPr>
            <a:picLocks noChangeAspect="1" noChangeArrowheads="1"/>
          </p:cNvPicPr>
          <p:nvPr/>
        </p:nvPicPr>
        <p:blipFill>
          <a:blip r:embed="rId3" cstate="print"/>
          <a:srcRect/>
          <a:stretch>
            <a:fillRect/>
          </a:stretch>
        </p:blipFill>
        <p:spPr bwMode="auto">
          <a:xfrm rot="20008244">
            <a:off x="2465694" y="1215740"/>
            <a:ext cx="758825" cy="758825"/>
          </a:xfrm>
          <a:prstGeom prst="rect">
            <a:avLst/>
          </a:prstGeom>
          <a:noFill/>
          <a:ln w="9525">
            <a:noFill/>
            <a:miter lim="800000"/>
            <a:headEnd/>
            <a:tailEnd/>
          </a:ln>
        </p:spPr>
      </p:pic>
      <p:pic>
        <p:nvPicPr>
          <p:cNvPr id="22" name="Picture 12"/>
          <p:cNvPicPr>
            <a:picLocks noChangeAspect="1" noChangeArrowheads="1"/>
          </p:cNvPicPr>
          <p:nvPr/>
        </p:nvPicPr>
        <p:blipFill>
          <a:blip r:embed="rId3" cstate="print"/>
          <a:srcRect/>
          <a:stretch>
            <a:fillRect/>
          </a:stretch>
        </p:blipFill>
        <p:spPr bwMode="auto">
          <a:xfrm rot="20343391">
            <a:off x="3746807" y="1215740"/>
            <a:ext cx="758825" cy="758825"/>
          </a:xfrm>
          <a:prstGeom prst="rect">
            <a:avLst/>
          </a:prstGeom>
          <a:noFill/>
          <a:ln w="9525">
            <a:noFill/>
            <a:miter lim="800000"/>
            <a:headEnd/>
            <a:tailEnd/>
          </a:ln>
        </p:spPr>
      </p:pic>
      <p:pic>
        <p:nvPicPr>
          <p:cNvPr id="23" name="Picture 12"/>
          <p:cNvPicPr>
            <a:picLocks noChangeAspect="1" noChangeArrowheads="1"/>
          </p:cNvPicPr>
          <p:nvPr/>
        </p:nvPicPr>
        <p:blipFill>
          <a:blip r:embed="rId3" cstate="print"/>
          <a:srcRect/>
          <a:stretch>
            <a:fillRect/>
          </a:stretch>
        </p:blipFill>
        <p:spPr bwMode="auto">
          <a:xfrm rot="17108710">
            <a:off x="5026332" y="1215740"/>
            <a:ext cx="762000" cy="762000"/>
          </a:xfrm>
          <a:prstGeom prst="rect">
            <a:avLst/>
          </a:prstGeom>
          <a:noFill/>
          <a:ln w="9525">
            <a:noFill/>
            <a:miter lim="800000"/>
            <a:headEnd/>
            <a:tailEnd/>
          </a:ln>
        </p:spPr>
      </p:pic>
      <p:pic>
        <p:nvPicPr>
          <p:cNvPr id="24" name="Picture 12"/>
          <p:cNvPicPr>
            <a:picLocks noChangeAspect="1" noChangeArrowheads="1"/>
          </p:cNvPicPr>
          <p:nvPr/>
        </p:nvPicPr>
        <p:blipFill>
          <a:blip r:embed="rId3" cstate="print"/>
          <a:srcRect/>
          <a:stretch>
            <a:fillRect/>
          </a:stretch>
        </p:blipFill>
        <p:spPr bwMode="auto">
          <a:xfrm rot="7406940" flipV="1">
            <a:off x="6307444" y="1215740"/>
            <a:ext cx="762000" cy="762000"/>
          </a:xfrm>
          <a:prstGeom prst="rect">
            <a:avLst/>
          </a:prstGeom>
          <a:noFill/>
          <a:ln w="9525">
            <a:noFill/>
            <a:miter lim="800000"/>
            <a:headEnd/>
            <a:tailEnd/>
          </a:ln>
        </p:spPr>
      </p:pic>
      <p:pic>
        <p:nvPicPr>
          <p:cNvPr id="25" name="Picture 12"/>
          <p:cNvPicPr>
            <a:picLocks noChangeAspect="1" noChangeArrowheads="1"/>
          </p:cNvPicPr>
          <p:nvPr/>
        </p:nvPicPr>
        <p:blipFill>
          <a:blip r:embed="rId3" cstate="print"/>
          <a:srcRect/>
          <a:stretch>
            <a:fillRect/>
          </a:stretch>
        </p:blipFill>
        <p:spPr bwMode="auto">
          <a:xfrm rot="20008244">
            <a:off x="2459344" y="1215740"/>
            <a:ext cx="758825" cy="758825"/>
          </a:xfrm>
          <a:prstGeom prst="rect">
            <a:avLst/>
          </a:prstGeom>
          <a:noFill/>
          <a:ln w="9525">
            <a:noFill/>
            <a:miter lim="800000"/>
            <a:headEnd/>
            <a:tailEnd/>
          </a:ln>
        </p:spPr>
      </p:pic>
      <p:pic>
        <p:nvPicPr>
          <p:cNvPr id="26" name="Picture 12"/>
          <p:cNvPicPr>
            <a:picLocks noChangeAspect="1" noChangeArrowheads="1"/>
          </p:cNvPicPr>
          <p:nvPr/>
        </p:nvPicPr>
        <p:blipFill>
          <a:blip r:embed="rId3" cstate="print"/>
          <a:srcRect/>
          <a:stretch>
            <a:fillRect/>
          </a:stretch>
        </p:blipFill>
        <p:spPr bwMode="auto">
          <a:xfrm rot="20343391">
            <a:off x="3738869" y="1215740"/>
            <a:ext cx="758825" cy="758825"/>
          </a:xfrm>
          <a:prstGeom prst="rect">
            <a:avLst/>
          </a:prstGeom>
          <a:noFill/>
          <a:ln w="9525">
            <a:noFill/>
            <a:miter lim="800000"/>
            <a:headEnd/>
            <a:tailEnd/>
          </a:ln>
        </p:spPr>
      </p:pic>
      <p:pic>
        <p:nvPicPr>
          <p:cNvPr id="27" name="Picture 12"/>
          <p:cNvPicPr>
            <a:picLocks noChangeAspect="1" noChangeArrowheads="1"/>
          </p:cNvPicPr>
          <p:nvPr/>
        </p:nvPicPr>
        <p:blipFill>
          <a:blip r:embed="rId3" cstate="print"/>
          <a:srcRect/>
          <a:stretch>
            <a:fillRect/>
          </a:stretch>
        </p:blipFill>
        <p:spPr bwMode="auto">
          <a:xfrm rot="19953766">
            <a:off x="5018394" y="1215740"/>
            <a:ext cx="762000" cy="762000"/>
          </a:xfrm>
          <a:prstGeom prst="rect">
            <a:avLst/>
          </a:prstGeom>
          <a:noFill/>
          <a:ln w="9525">
            <a:noFill/>
            <a:miter lim="800000"/>
            <a:headEnd/>
            <a:tailEnd/>
          </a:ln>
        </p:spPr>
      </p:pic>
      <p:pic>
        <p:nvPicPr>
          <p:cNvPr id="28" name="Picture 12"/>
          <p:cNvPicPr>
            <a:picLocks noChangeAspect="1" noChangeArrowheads="1"/>
          </p:cNvPicPr>
          <p:nvPr/>
        </p:nvPicPr>
        <p:blipFill>
          <a:blip r:embed="rId3" cstate="print"/>
          <a:srcRect/>
          <a:stretch>
            <a:fillRect/>
          </a:stretch>
        </p:blipFill>
        <p:spPr bwMode="auto">
          <a:xfrm rot="12574944" flipV="1">
            <a:off x="6307444" y="1215740"/>
            <a:ext cx="762000" cy="762000"/>
          </a:xfrm>
          <a:prstGeom prst="rect">
            <a:avLst/>
          </a:prstGeom>
          <a:noFill/>
          <a:ln w="9525">
            <a:noFill/>
            <a:miter lim="800000"/>
            <a:headEnd/>
            <a:tailEnd/>
          </a:ln>
        </p:spPr>
      </p:pic>
      <p:pic>
        <p:nvPicPr>
          <p:cNvPr id="29" name="Picture 4"/>
          <p:cNvPicPr>
            <a:picLocks noChangeAspect="1" noChangeArrowheads="1"/>
          </p:cNvPicPr>
          <p:nvPr/>
        </p:nvPicPr>
        <p:blipFill>
          <a:blip r:embed="rId5" cstate="print"/>
          <a:srcRect/>
          <a:stretch>
            <a:fillRect/>
          </a:stretch>
        </p:blipFill>
        <p:spPr bwMode="auto">
          <a:xfrm rot="17998344">
            <a:off x="2690325" y="2588134"/>
            <a:ext cx="760413" cy="755650"/>
          </a:xfrm>
          <a:prstGeom prst="rect">
            <a:avLst/>
          </a:prstGeom>
          <a:noFill/>
          <a:ln w="9525">
            <a:noFill/>
            <a:miter lim="800000"/>
            <a:headEnd/>
            <a:tailEnd/>
          </a:ln>
        </p:spPr>
      </p:pic>
      <p:pic>
        <p:nvPicPr>
          <p:cNvPr id="30" name="Picture 4"/>
          <p:cNvPicPr>
            <a:picLocks noChangeAspect="1" noChangeArrowheads="1"/>
          </p:cNvPicPr>
          <p:nvPr/>
        </p:nvPicPr>
        <p:blipFill>
          <a:blip r:embed="rId5" cstate="print"/>
          <a:srcRect/>
          <a:stretch>
            <a:fillRect/>
          </a:stretch>
        </p:blipFill>
        <p:spPr bwMode="auto">
          <a:xfrm rot="19876082">
            <a:off x="3796019" y="2587340"/>
            <a:ext cx="760413" cy="757237"/>
          </a:xfrm>
          <a:prstGeom prst="rect">
            <a:avLst/>
          </a:prstGeom>
          <a:noFill/>
          <a:ln w="9525">
            <a:noFill/>
            <a:miter lim="800000"/>
            <a:headEnd/>
            <a:tailEnd/>
          </a:ln>
        </p:spPr>
      </p:pic>
      <p:pic>
        <p:nvPicPr>
          <p:cNvPr id="31" name="Picture 4"/>
          <p:cNvPicPr>
            <a:picLocks noChangeAspect="1" noChangeArrowheads="1"/>
          </p:cNvPicPr>
          <p:nvPr/>
        </p:nvPicPr>
        <p:blipFill>
          <a:blip r:embed="rId5" cstate="print"/>
          <a:srcRect/>
          <a:stretch>
            <a:fillRect/>
          </a:stretch>
        </p:blipFill>
        <p:spPr bwMode="auto">
          <a:xfrm rot="13274736">
            <a:off x="4907269" y="2587340"/>
            <a:ext cx="760413" cy="757237"/>
          </a:xfrm>
          <a:prstGeom prst="rect">
            <a:avLst/>
          </a:prstGeom>
          <a:noFill/>
          <a:ln w="9525">
            <a:noFill/>
            <a:miter lim="800000"/>
            <a:headEnd/>
            <a:tailEnd/>
          </a:ln>
        </p:spPr>
      </p:pic>
      <p:pic>
        <p:nvPicPr>
          <p:cNvPr id="32" name="Picture 4"/>
          <p:cNvPicPr>
            <a:picLocks noChangeAspect="1" noChangeArrowheads="1"/>
          </p:cNvPicPr>
          <p:nvPr/>
        </p:nvPicPr>
        <p:blipFill>
          <a:blip r:embed="rId5" cstate="print"/>
          <a:srcRect/>
          <a:stretch>
            <a:fillRect/>
          </a:stretch>
        </p:blipFill>
        <p:spPr bwMode="auto">
          <a:xfrm rot="9976047" flipV="1">
            <a:off x="5985182" y="2587340"/>
            <a:ext cx="760412" cy="757237"/>
          </a:xfrm>
          <a:prstGeom prst="rect">
            <a:avLst/>
          </a:prstGeom>
          <a:noFill/>
          <a:ln w="9525">
            <a:noFill/>
            <a:miter lim="800000"/>
            <a:headEnd/>
            <a:tailEnd/>
          </a:ln>
        </p:spPr>
      </p:pic>
      <p:pic>
        <p:nvPicPr>
          <p:cNvPr id="33" name="Picture 4"/>
          <p:cNvPicPr>
            <a:picLocks noChangeAspect="1" noChangeArrowheads="1"/>
          </p:cNvPicPr>
          <p:nvPr/>
        </p:nvPicPr>
        <p:blipFill>
          <a:blip r:embed="rId5" cstate="print"/>
          <a:srcRect/>
          <a:stretch>
            <a:fillRect/>
          </a:stretch>
        </p:blipFill>
        <p:spPr bwMode="auto">
          <a:xfrm rot="11382938" flipV="1">
            <a:off x="7120244" y="2587340"/>
            <a:ext cx="760413" cy="757237"/>
          </a:xfrm>
          <a:prstGeom prst="rect">
            <a:avLst/>
          </a:prstGeom>
          <a:noFill/>
          <a:ln w="9525">
            <a:noFill/>
            <a:miter lim="800000"/>
            <a:headEnd/>
            <a:tailEnd/>
          </a:ln>
        </p:spPr>
      </p:pic>
      <p:pic>
        <p:nvPicPr>
          <p:cNvPr id="34" name="Picture 4"/>
          <p:cNvPicPr>
            <a:picLocks noChangeAspect="1" noChangeArrowheads="1"/>
          </p:cNvPicPr>
          <p:nvPr/>
        </p:nvPicPr>
        <p:blipFill>
          <a:blip r:embed="rId5" cstate="print"/>
          <a:srcRect/>
          <a:stretch>
            <a:fillRect/>
          </a:stretch>
        </p:blipFill>
        <p:spPr bwMode="auto">
          <a:xfrm rot="12621295" flipV="1">
            <a:off x="8229907" y="2587340"/>
            <a:ext cx="760412" cy="757237"/>
          </a:xfrm>
          <a:prstGeom prst="rect">
            <a:avLst/>
          </a:prstGeom>
          <a:noFill/>
          <a:ln w="9525">
            <a:noFill/>
            <a:miter lim="800000"/>
            <a:headEnd/>
            <a:tailEnd/>
          </a:ln>
        </p:spPr>
      </p:pic>
      <p:pic>
        <p:nvPicPr>
          <p:cNvPr id="35" name="Picture 4"/>
          <p:cNvPicPr>
            <a:picLocks noChangeAspect="1" noChangeArrowheads="1"/>
          </p:cNvPicPr>
          <p:nvPr/>
        </p:nvPicPr>
        <p:blipFill>
          <a:blip r:embed="rId5" cstate="print"/>
          <a:srcRect/>
          <a:stretch>
            <a:fillRect/>
          </a:stretch>
        </p:blipFill>
        <p:spPr bwMode="auto">
          <a:xfrm rot="18907816">
            <a:off x="2338694" y="3684302"/>
            <a:ext cx="760413" cy="757238"/>
          </a:xfrm>
          <a:prstGeom prst="rect">
            <a:avLst/>
          </a:prstGeom>
          <a:noFill/>
          <a:ln w="9525">
            <a:noFill/>
            <a:miter lim="800000"/>
            <a:headEnd/>
            <a:tailEnd/>
          </a:ln>
        </p:spPr>
      </p:pic>
      <p:pic>
        <p:nvPicPr>
          <p:cNvPr id="36" name="Picture 4"/>
          <p:cNvPicPr>
            <a:picLocks noChangeAspect="1" noChangeArrowheads="1"/>
          </p:cNvPicPr>
          <p:nvPr/>
        </p:nvPicPr>
        <p:blipFill>
          <a:blip r:embed="rId5" cstate="print"/>
          <a:srcRect/>
          <a:stretch>
            <a:fillRect/>
          </a:stretch>
        </p:blipFill>
        <p:spPr bwMode="auto">
          <a:xfrm rot="16567060">
            <a:off x="3353901" y="3685096"/>
            <a:ext cx="760412" cy="755650"/>
          </a:xfrm>
          <a:prstGeom prst="rect">
            <a:avLst/>
          </a:prstGeom>
          <a:noFill/>
          <a:ln w="9525">
            <a:noFill/>
            <a:miter lim="800000"/>
            <a:headEnd/>
            <a:tailEnd/>
          </a:ln>
        </p:spPr>
      </p:pic>
      <p:pic>
        <p:nvPicPr>
          <p:cNvPr id="37" name="Picture 4"/>
          <p:cNvPicPr>
            <a:picLocks noChangeAspect="1" noChangeArrowheads="1"/>
          </p:cNvPicPr>
          <p:nvPr/>
        </p:nvPicPr>
        <p:blipFill>
          <a:blip r:embed="rId5" cstate="print"/>
          <a:srcRect/>
          <a:stretch>
            <a:fillRect/>
          </a:stretch>
        </p:blipFill>
        <p:spPr bwMode="auto">
          <a:xfrm rot="15078071">
            <a:off x="4367520" y="3684302"/>
            <a:ext cx="760412" cy="757237"/>
          </a:xfrm>
          <a:prstGeom prst="rect">
            <a:avLst/>
          </a:prstGeom>
          <a:noFill/>
          <a:ln w="9525">
            <a:noFill/>
            <a:miter lim="800000"/>
            <a:headEnd/>
            <a:tailEnd/>
          </a:ln>
        </p:spPr>
      </p:pic>
      <p:pic>
        <p:nvPicPr>
          <p:cNvPr id="38" name="Picture 4"/>
          <p:cNvPicPr>
            <a:picLocks noChangeAspect="1" noChangeArrowheads="1"/>
          </p:cNvPicPr>
          <p:nvPr/>
        </p:nvPicPr>
        <p:blipFill>
          <a:blip r:embed="rId5" cstate="print"/>
          <a:srcRect/>
          <a:stretch>
            <a:fillRect/>
          </a:stretch>
        </p:blipFill>
        <p:spPr bwMode="auto">
          <a:xfrm rot="12420952">
            <a:off x="5351769" y="3684302"/>
            <a:ext cx="760413" cy="757238"/>
          </a:xfrm>
          <a:prstGeom prst="rect">
            <a:avLst/>
          </a:prstGeom>
          <a:noFill/>
          <a:ln w="9525">
            <a:noFill/>
            <a:miter lim="800000"/>
            <a:headEnd/>
            <a:tailEnd/>
          </a:ln>
        </p:spPr>
      </p:pic>
      <p:pic>
        <p:nvPicPr>
          <p:cNvPr id="39" name="Picture 4"/>
          <p:cNvPicPr>
            <a:picLocks noChangeAspect="1" noChangeArrowheads="1"/>
          </p:cNvPicPr>
          <p:nvPr/>
        </p:nvPicPr>
        <p:blipFill>
          <a:blip r:embed="rId5" cstate="print"/>
          <a:srcRect/>
          <a:stretch>
            <a:fillRect/>
          </a:stretch>
        </p:blipFill>
        <p:spPr bwMode="auto">
          <a:xfrm rot="9369926" flipV="1">
            <a:off x="6343957" y="3684302"/>
            <a:ext cx="760412" cy="757238"/>
          </a:xfrm>
          <a:prstGeom prst="rect">
            <a:avLst/>
          </a:prstGeom>
          <a:noFill/>
          <a:ln w="9525">
            <a:noFill/>
            <a:miter lim="800000"/>
            <a:headEnd/>
            <a:tailEnd/>
          </a:ln>
        </p:spPr>
      </p:pic>
      <p:pic>
        <p:nvPicPr>
          <p:cNvPr id="40" name="Picture 4"/>
          <p:cNvPicPr>
            <a:picLocks noChangeAspect="1" noChangeArrowheads="1"/>
          </p:cNvPicPr>
          <p:nvPr/>
        </p:nvPicPr>
        <p:blipFill>
          <a:blip r:embed="rId5" cstate="print"/>
          <a:srcRect/>
          <a:stretch>
            <a:fillRect/>
          </a:stretch>
        </p:blipFill>
        <p:spPr bwMode="auto">
          <a:xfrm rot="12127358" flipV="1">
            <a:off x="7352019" y="3684302"/>
            <a:ext cx="760413" cy="757238"/>
          </a:xfrm>
          <a:prstGeom prst="rect">
            <a:avLst/>
          </a:prstGeom>
          <a:noFill/>
          <a:ln w="9525">
            <a:noFill/>
            <a:miter lim="800000"/>
            <a:headEnd/>
            <a:tailEnd/>
          </a:ln>
        </p:spPr>
      </p:pic>
      <p:pic>
        <p:nvPicPr>
          <p:cNvPr id="41" name="Picture 4"/>
          <p:cNvPicPr>
            <a:picLocks noChangeAspect="1" noChangeArrowheads="1"/>
          </p:cNvPicPr>
          <p:nvPr/>
        </p:nvPicPr>
        <p:blipFill>
          <a:blip r:embed="rId5" cstate="print"/>
          <a:srcRect/>
          <a:stretch>
            <a:fillRect/>
          </a:stretch>
        </p:blipFill>
        <p:spPr bwMode="auto">
          <a:xfrm rot="2485771" flipH="1">
            <a:off x="8323569" y="3684302"/>
            <a:ext cx="760413" cy="757238"/>
          </a:xfrm>
          <a:prstGeom prst="rect">
            <a:avLst/>
          </a:prstGeom>
          <a:noFill/>
          <a:ln w="9525">
            <a:noFill/>
            <a:miter lim="800000"/>
            <a:headEnd/>
            <a:tailEnd/>
          </a:ln>
        </p:spPr>
      </p:pic>
      <p:pic>
        <p:nvPicPr>
          <p:cNvPr id="42" name="Picture 4"/>
          <p:cNvPicPr>
            <a:picLocks noChangeAspect="1" noChangeArrowheads="1"/>
          </p:cNvPicPr>
          <p:nvPr/>
        </p:nvPicPr>
        <p:blipFill>
          <a:blip r:embed="rId5" cstate="print"/>
          <a:srcRect/>
          <a:stretch>
            <a:fillRect/>
          </a:stretch>
        </p:blipFill>
        <p:spPr bwMode="auto">
          <a:xfrm rot="14206373" flipV="1">
            <a:off x="9295913" y="3685096"/>
            <a:ext cx="760412" cy="755650"/>
          </a:xfrm>
          <a:prstGeom prst="rect">
            <a:avLst/>
          </a:prstGeom>
          <a:noFill/>
          <a:ln w="9525">
            <a:noFill/>
            <a:miter lim="800000"/>
            <a:headEnd/>
            <a:tailEnd/>
          </a:ln>
        </p:spPr>
      </p:pic>
      <p:sp>
        <p:nvSpPr>
          <p:cNvPr id="43" name="Content Placeholder 2"/>
          <p:cNvSpPr>
            <a:spLocks noGrp="1"/>
          </p:cNvSpPr>
          <p:nvPr>
            <p:ph idx="1"/>
          </p:nvPr>
        </p:nvSpPr>
        <p:spPr>
          <a:xfrm>
            <a:off x="2481569" y="5071777"/>
            <a:ext cx="8186431" cy="1752600"/>
          </a:xfrm>
        </p:spPr>
        <p:txBody>
          <a:bodyPr/>
          <a:lstStyle/>
          <a:p>
            <a:r>
              <a:rPr lang="en-US" sz="2800" dirty="0">
                <a:latin typeface="Calibri"/>
                <a:cs typeface="Calibri"/>
              </a:rPr>
              <a:t>Dynamic Time Warping</a:t>
            </a:r>
          </a:p>
          <a:p>
            <a:pPr marL="457176" lvl="1" indent="0">
              <a:buNone/>
            </a:pPr>
            <a:r>
              <a:rPr lang="en-US" sz="2400" dirty="0">
                <a:latin typeface="Calibri"/>
                <a:cs typeface="Calibri"/>
              </a:rPr>
              <a:t> (</a:t>
            </a:r>
            <a:r>
              <a:rPr lang="en-US" sz="2400" dirty="0" err="1">
                <a:latin typeface="Calibri"/>
                <a:cs typeface="Calibri"/>
              </a:rPr>
              <a:t>Needleman&amp;Wunsch</a:t>
            </a:r>
            <a:r>
              <a:rPr lang="en-US" sz="2400" dirty="0">
                <a:latin typeface="Calibri"/>
                <a:cs typeface="Calibri"/>
              </a:rPr>
              <a:t> 1970, </a:t>
            </a:r>
            <a:r>
              <a:rPr lang="en-US" sz="2400" dirty="0" err="1">
                <a:latin typeface="Calibri"/>
                <a:cs typeface="Calibri"/>
              </a:rPr>
              <a:t>Sakoe&amp;Chiba</a:t>
            </a:r>
            <a:r>
              <a:rPr lang="en-US" sz="2400" dirty="0">
                <a:latin typeface="Calibri"/>
                <a:cs typeface="Calibri"/>
              </a:rPr>
              <a:t>, 1978)</a:t>
            </a:r>
          </a:p>
          <a:p>
            <a:r>
              <a:rPr lang="en-US" sz="2800" dirty="0">
                <a:latin typeface="Calibri"/>
                <a:cs typeface="Calibri"/>
              </a:rPr>
              <a:t>Extended </a:t>
            </a:r>
            <a:r>
              <a:rPr lang="en-US" sz="2800" dirty="0" err="1">
                <a:latin typeface="Calibri"/>
                <a:cs typeface="Calibri"/>
              </a:rPr>
              <a:t>Kalman</a:t>
            </a:r>
            <a:r>
              <a:rPr lang="en-US" sz="2800" dirty="0">
                <a:latin typeface="Calibri"/>
                <a:cs typeface="Calibri"/>
              </a:rPr>
              <a:t> filter / smoother</a:t>
            </a:r>
          </a:p>
        </p:txBody>
      </p:sp>
      <p:cxnSp>
        <p:nvCxnSpPr>
          <p:cNvPr id="44" name="Straight Arrow Connector 43"/>
          <p:cNvCxnSpPr/>
          <p:nvPr/>
        </p:nvCxnSpPr>
        <p:spPr>
          <a:xfrm>
            <a:off x="3243569" y="1582452"/>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538969" y="1595152"/>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834369" y="1595152"/>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7129769" y="1595152"/>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25169" y="1595152"/>
            <a:ext cx="457200" cy="15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34"/>
          <p:cNvSpPr txBox="1">
            <a:spLocks noChangeArrowheads="1"/>
          </p:cNvSpPr>
          <p:nvPr/>
        </p:nvSpPr>
        <p:spPr bwMode="auto">
          <a:xfrm>
            <a:off x="1262369" y="2720690"/>
            <a:ext cx="1160895" cy="461665"/>
          </a:xfrm>
          <a:prstGeom prst="rect">
            <a:avLst/>
          </a:prstGeom>
          <a:noFill/>
          <a:ln w="9525">
            <a:noFill/>
            <a:miter lim="800000"/>
            <a:headEnd/>
            <a:tailEnd/>
          </a:ln>
        </p:spPr>
        <p:txBody>
          <a:bodyPr wrap="none">
            <a:spAutoFit/>
          </a:bodyPr>
          <a:lstStyle/>
          <a:p>
            <a:r>
              <a:rPr lang="en-US">
                <a:latin typeface="Calibri"/>
                <a:cs typeface="Calibri"/>
              </a:rPr>
              <a:t>Demo 1</a:t>
            </a:r>
          </a:p>
        </p:txBody>
      </p:sp>
      <p:sp>
        <p:nvSpPr>
          <p:cNvPr id="50" name="TextBox 35"/>
          <p:cNvSpPr txBox="1">
            <a:spLocks noChangeArrowheads="1"/>
          </p:cNvSpPr>
          <p:nvPr/>
        </p:nvSpPr>
        <p:spPr bwMode="auto">
          <a:xfrm>
            <a:off x="1262369" y="3863690"/>
            <a:ext cx="1160895" cy="461665"/>
          </a:xfrm>
          <a:prstGeom prst="rect">
            <a:avLst/>
          </a:prstGeom>
          <a:noFill/>
          <a:ln w="9525">
            <a:noFill/>
            <a:miter lim="800000"/>
            <a:headEnd/>
            <a:tailEnd/>
          </a:ln>
        </p:spPr>
        <p:txBody>
          <a:bodyPr wrap="none">
            <a:spAutoFit/>
          </a:bodyPr>
          <a:lstStyle/>
          <a:p>
            <a:r>
              <a:rPr lang="en-US">
                <a:latin typeface="Calibri"/>
                <a:cs typeface="Calibri"/>
              </a:rPr>
              <a:t>Demo 2</a:t>
            </a:r>
          </a:p>
        </p:txBody>
      </p:sp>
      <p:sp>
        <p:nvSpPr>
          <p:cNvPr id="51" name="TextBox 36"/>
          <p:cNvSpPr txBox="1">
            <a:spLocks noChangeArrowheads="1"/>
          </p:cNvSpPr>
          <p:nvPr/>
        </p:nvSpPr>
        <p:spPr bwMode="auto">
          <a:xfrm>
            <a:off x="1262369" y="1490377"/>
            <a:ext cx="1085303" cy="461665"/>
          </a:xfrm>
          <a:prstGeom prst="rect">
            <a:avLst/>
          </a:prstGeom>
          <a:noFill/>
          <a:ln w="9525">
            <a:noFill/>
            <a:miter lim="800000"/>
            <a:headEnd/>
            <a:tailEnd/>
          </a:ln>
        </p:spPr>
        <p:txBody>
          <a:bodyPr wrap="none">
            <a:spAutoFit/>
          </a:bodyPr>
          <a:lstStyle/>
          <a:p>
            <a:r>
              <a:rPr lang="en-US">
                <a:latin typeface="Calibri"/>
                <a:cs typeface="Calibri"/>
              </a:rPr>
              <a:t>Hidden</a:t>
            </a:r>
          </a:p>
        </p:txBody>
      </p:sp>
      <p:cxnSp>
        <p:nvCxnSpPr>
          <p:cNvPr id="52" name="Straight Arrow Connector 51"/>
          <p:cNvCxnSpPr/>
          <p:nvPr/>
        </p:nvCxnSpPr>
        <p:spPr>
          <a:xfrm rot="16200000" flipH="1">
            <a:off x="2672069" y="2214277"/>
            <a:ext cx="533400" cy="1524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5400000">
            <a:off x="1986269" y="2747677"/>
            <a:ext cx="1600200" cy="1524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5400000">
            <a:off x="3929369" y="2252377"/>
            <a:ext cx="533400" cy="762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H="1">
            <a:off x="3623775" y="2634171"/>
            <a:ext cx="1666875" cy="44608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5491469" y="1985677"/>
            <a:ext cx="685800" cy="6096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6200000" flipH="1">
            <a:off x="6824969" y="2023777"/>
            <a:ext cx="609600" cy="4572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4805669" y="2747677"/>
            <a:ext cx="1600200" cy="1524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a:off x="6024869" y="2747677"/>
            <a:ext cx="1676400" cy="762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8044169" y="2099977"/>
            <a:ext cx="609600" cy="4572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7441712" y="2702434"/>
            <a:ext cx="1725613" cy="3683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Circular Arrow 61"/>
          <p:cNvSpPr/>
          <p:nvPr/>
        </p:nvSpPr>
        <p:spPr>
          <a:xfrm rot="16200000">
            <a:off x="1738619" y="5205127"/>
            <a:ext cx="1257300" cy="1295400"/>
          </a:xfrm>
          <a:prstGeom prst="circularArrow">
            <a:avLst>
              <a:gd name="adj1" fmla="val 9818"/>
              <a:gd name="adj2" fmla="val 1332572"/>
              <a:gd name="adj3" fmla="val 20414173"/>
              <a:gd name="adj4" fmla="val 10800004"/>
              <a:gd name="adj5" fmla="val 1462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Calibri"/>
              <a:cs typeface="Calibri"/>
            </a:endParaRPr>
          </a:p>
        </p:txBody>
      </p:sp>
      <p:cxnSp>
        <p:nvCxnSpPr>
          <p:cNvPr id="63" name="Straight Arrow Connector 62"/>
          <p:cNvCxnSpPr/>
          <p:nvPr/>
        </p:nvCxnSpPr>
        <p:spPr>
          <a:xfrm rot="16200000" flipH="1">
            <a:off x="2672069" y="2214277"/>
            <a:ext cx="533400" cy="1524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5400000">
            <a:off x="3929369" y="2252377"/>
            <a:ext cx="533400" cy="762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a:off x="5177938" y="2189671"/>
            <a:ext cx="566737" cy="168275"/>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5400000">
            <a:off x="6376500" y="2099184"/>
            <a:ext cx="676275" cy="37306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16200000" flipH="1">
            <a:off x="8044169" y="2099977"/>
            <a:ext cx="609600" cy="4572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5400000">
            <a:off x="1986269" y="2747677"/>
            <a:ext cx="1600200" cy="1524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5400000">
            <a:off x="3167369" y="2480977"/>
            <a:ext cx="1524000" cy="6096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16200000" flipH="1">
            <a:off x="4796938" y="2738946"/>
            <a:ext cx="1633537" cy="136525"/>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6200000" flipH="1">
            <a:off x="6291569" y="2557177"/>
            <a:ext cx="1752600" cy="5334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6200000" flipH="1">
            <a:off x="7447269" y="2704815"/>
            <a:ext cx="1735138" cy="37306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3" name="Picture 4"/>
          <p:cNvPicPr>
            <a:picLocks noChangeAspect="1" noChangeArrowheads="1"/>
          </p:cNvPicPr>
          <p:nvPr/>
        </p:nvPicPr>
        <p:blipFill>
          <a:blip r:embed="rId5" cstate="print"/>
          <a:srcRect/>
          <a:stretch>
            <a:fillRect/>
          </a:stretch>
        </p:blipFill>
        <p:spPr bwMode="auto">
          <a:xfrm rot="14200762" flipV="1">
            <a:off x="9249875" y="2588134"/>
            <a:ext cx="760413" cy="755650"/>
          </a:xfrm>
          <a:prstGeom prst="rect">
            <a:avLst/>
          </a:prstGeom>
          <a:noFill/>
          <a:ln w="9525">
            <a:noFill/>
            <a:miter lim="800000"/>
            <a:headEnd/>
            <a:tailEnd/>
          </a:ln>
        </p:spPr>
      </p:pic>
      <p:cxnSp>
        <p:nvCxnSpPr>
          <p:cNvPr id="74" name="Straight Arrow Connector 73"/>
          <p:cNvCxnSpPr/>
          <p:nvPr/>
        </p:nvCxnSpPr>
        <p:spPr>
          <a:xfrm rot="16200000" flipH="1">
            <a:off x="9110969" y="2023777"/>
            <a:ext cx="609600" cy="4572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16200000" flipH="1">
            <a:off x="9110969" y="2023777"/>
            <a:ext cx="609600" cy="4572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8355319" y="2792127"/>
            <a:ext cx="1828800" cy="1397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16200000" flipH="1">
            <a:off x="8355319" y="2792127"/>
            <a:ext cx="1828800" cy="13970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530695" y="6519446"/>
            <a:ext cx="2661305" cy="338554"/>
          </a:xfrm>
          <a:prstGeom prst="rect">
            <a:avLst/>
          </a:prstGeom>
          <a:noFill/>
        </p:spPr>
        <p:txBody>
          <a:bodyPr wrap="none" rtlCol="0">
            <a:spAutoFit/>
          </a:bodyPr>
          <a:lstStyle/>
          <a:p>
            <a:r>
              <a:rPr lang="en-US" sz="1600" dirty="0">
                <a:latin typeface="Calibri"/>
                <a:cs typeface="Calibri"/>
              </a:rPr>
              <a:t>Abbeel, Coates, Ng, IJRR 2010</a:t>
            </a:r>
          </a:p>
        </p:txBody>
      </p:sp>
    </p:spTree>
    <p:extLst>
      <p:ext uri="{BB962C8B-B14F-4D97-AF65-F5344CB8AC3E}">
        <p14:creationId xmlns:p14="http://schemas.microsoft.com/office/powerpoint/2010/main" val="307853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6"/>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5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6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74"/>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5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5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58"/>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5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61"/>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7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6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9"/>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7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71"/>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2"/>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1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8"/>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9"/>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20"/>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7"/>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11"/>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9"/>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4"/>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2"/>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1"/>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Aligned Demonstrations</a:t>
            </a:r>
          </a:p>
        </p:txBody>
      </p:sp>
      <p:pic>
        <p:nvPicPr>
          <p:cNvPr id="5" name="airshow_aligned-0.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1143000"/>
            <a:ext cx="7010400" cy="5608320"/>
          </a:xfrm>
          <a:prstGeom prst="rect">
            <a:avLst/>
          </a:prstGeom>
        </p:spPr>
      </p:pic>
      <p:sp>
        <p:nvSpPr>
          <p:cNvPr id="4" name="Rectangle 3"/>
          <p:cNvSpPr/>
          <p:nvPr/>
        </p:nvSpPr>
        <p:spPr>
          <a:xfrm>
            <a:off x="8183917" y="0"/>
            <a:ext cx="4008083" cy="369332"/>
          </a:xfrm>
          <a:prstGeom prst="rect">
            <a:avLst/>
          </a:prstGeom>
        </p:spPr>
        <p:txBody>
          <a:bodyPr wrap="square">
            <a:spAutoFit/>
          </a:bodyPr>
          <a:lstStyle/>
          <a:p>
            <a:pPr algn="r"/>
            <a:r>
              <a:rPr lang="en-US" dirty="0">
                <a:solidFill>
                  <a:srgbClr val="FF0000"/>
                </a:solidFill>
                <a:latin typeface="Calibri"/>
                <a:cs typeface="Calibri"/>
              </a:rPr>
              <a:t>[VIDEO: </a:t>
            </a:r>
            <a:r>
              <a:rPr lang="en-US" dirty="0" err="1">
                <a:solidFill>
                  <a:srgbClr val="FF0000"/>
                </a:solidFill>
                <a:latin typeface="Calibri"/>
                <a:cs typeface="Calibri"/>
              </a:rPr>
              <a:t>airshow_unaligned.wmv</a:t>
            </a:r>
            <a:r>
              <a:rPr lang="en-US" dirty="0">
                <a:solidFill>
                  <a:srgbClr val="FF0000"/>
                </a:solidFill>
                <a:latin typeface="Calibri"/>
                <a:cs typeface="Calibri"/>
              </a:rPr>
              <a:t>]</a:t>
            </a:r>
          </a:p>
        </p:txBody>
      </p:sp>
    </p:spTree>
    <p:extLst>
      <p:ext uri="{BB962C8B-B14F-4D97-AF65-F5344CB8AC3E}">
        <p14:creationId xmlns:p14="http://schemas.microsoft.com/office/powerpoint/2010/main" val="3135109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of Samples</a:t>
            </a:r>
          </a:p>
        </p:txBody>
      </p:sp>
      <p:sp>
        <p:nvSpPr>
          <p:cNvPr id="3" name="Content Placeholder 2"/>
          <p:cNvSpPr>
            <a:spLocks noGrp="1"/>
          </p:cNvSpPr>
          <p:nvPr>
            <p:ph idx="1"/>
          </p:nvPr>
        </p:nvSpPr>
        <p:spPr>
          <a:xfrm>
            <a:off x="1981200" y="5867400"/>
            <a:ext cx="8229600" cy="868363"/>
          </a:xfrm>
        </p:spPr>
        <p:txBody>
          <a:bodyPr/>
          <a:lstStyle/>
          <a:p>
            <a:r>
              <a:rPr lang="en-US" dirty="0"/>
              <a:t>Result: inferred sequence is much cleaner!</a:t>
            </a:r>
          </a:p>
        </p:txBody>
      </p:sp>
      <p:pic>
        <p:nvPicPr>
          <p:cNvPr id="6" name="Picture 68" descr="posvariation_sol.png"/>
          <p:cNvPicPr>
            <a:picLocks noChangeAspect="1"/>
          </p:cNvPicPr>
          <p:nvPr/>
        </p:nvPicPr>
        <p:blipFill>
          <a:blip r:embed="rId2" cstate="print"/>
          <a:srcRect/>
          <a:stretch>
            <a:fillRect/>
          </a:stretch>
        </p:blipFill>
        <p:spPr bwMode="auto">
          <a:xfrm>
            <a:off x="2438400" y="1524000"/>
            <a:ext cx="7239000" cy="4040187"/>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7" y="0"/>
            <a:ext cx="12192000" cy="1143000"/>
          </a:xfrm>
        </p:spPr>
        <p:txBody>
          <a:bodyPr/>
          <a:lstStyle/>
          <a:p>
            <a:r>
              <a:rPr lang="en-US" dirty="0"/>
              <a:t>Final Behavior</a:t>
            </a:r>
          </a:p>
        </p:txBody>
      </p:sp>
      <p:pic>
        <p:nvPicPr>
          <p:cNvPr id="6" name="airshow - trimmed.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6400" y="1143000"/>
            <a:ext cx="9067800" cy="5084894"/>
          </a:xfrm>
          <a:prstGeom prst="rect">
            <a:avLst/>
          </a:prstGeom>
        </p:spPr>
      </p:pic>
      <p:sp>
        <p:nvSpPr>
          <p:cNvPr id="7" name="TextBox 6"/>
          <p:cNvSpPr txBox="1"/>
          <p:nvPr/>
        </p:nvSpPr>
        <p:spPr>
          <a:xfrm>
            <a:off x="8693852" y="6488668"/>
            <a:ext cx="3498148" cy="369332"/>
          </a:xfrm>
          <a:prstGeom prst="rect">
            <a:avLst/>
          </a:prstGeom>
          <a:noFill/>
        </p:spPr>
        <p:txBody>
          <a:bodyPr wrap="none" rtlCol="0">
            <a:spAutoFit/>
          </a:bodyPr>
          <a:lstStyle/>
          <a:p>
            <a:r>
              <a:rPr lang="en-US" dirty="0">
                <a:latin typeface="Calibri"/>
                <a:cs typeface="Calibri"/>
              </a:rPr>
              <a:t>[Abbeel, Coates, Quigley, Ng, 2010]</a:t>
            </a:r>
          </a:p>
        </p:txBody>
      </p:sp>
      <p:sp>
        <p:nvSpPr>
          <p:cNvPr id="5" name="Rectangle 4"/>
          <p:cNvSpPr/>
          <p:nvPr/>
        </p:nvSpPr>
        <p:spPr>
          <a:xfrm>
            <a:off x="8183917" y="0"/>
            <a:ext cx="4008083" cy="369332"/>
          </a:xfrm>
          <a:prstGeom prst="rect">
            <a:avLst/>
          </a:prstGeom>
        </p:spPr>
        <p:txBody>
          <a:bodyPr wrap="square">
            <a:spAutoFit/>
          </a:bodyPr>
          <a:lstStyle/>
          <a:p>
            <a:pPr algn="r"/>
            <a:r>
              <a:rPr lang="en-US" dirty="0">
                <a:solidFill>
                  <a:srgbClr val="FF0000"/>
                </a:solidFill>
                <a:latin typeface="Calibri"/>
                <a:cs typeface="Calibri"/>
              </a:rPr>
              <a:t>[VIDEO: </a:t>
            </a:r>
            <a:r>
              <a:rPr lang="en-US" dirty="0" err="1">
                <a:solidFill>
                  <a:srgbClr val="FF0000"/>
                </a:solidFill>
                <a:latin typeface="Calibri"/>
                <a:cs typeface="Calibri"/>
              </a:rPr>
              <a:t>airshow_trimmed.wmv</a:t>
            </a:r>
            <a:r>
              <a:rPr lang="en-US" dirty="0">
                <a:solidFill>
                  <a:srgbClr val="FF0000"/>
                </a:solidFill>
                <a:latin typeface="Calibri"/>
                <a:cs typeface="Calibri"/>
              </a:rPr>
              <a:t>]</a:t>
            </a: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Legged Locomotion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149438"/>
            <a:ext cx="8619037" cy="5746025"/>
          </a:xfrm>
          <a:prstGeom prst="rect">
            <a:avLst/>
          </a:prstGeom>
        </p:spPr>
      </p:pic>
    </p:spTree>
    <p:extLst>
      <p:ext uri="{BB962C8B-B14F-4D97-AF65-F5344CB8AC3E}">
        <p14:creationId xmlns:p14="http://schemas.microsoft.com/office/powerpoint/2010/main" val="1157974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itle 4"/>
          <p:cNvSpPr>
            <a:spLocks noGrp="1"/>
          </p:cNvSpPr>
          <p:nvPr>
            <p:ph type="title"/>
          </p:nvPr>
        </p:nvSpPr>
        <p:spPr/>
        <p:txBody>
          <a:bodyPr/>
          <a:lstStyle/>
          <a:p>
            <a:r>
              <a:rPr lang="en-US"/>
              <a:t>Quadruped</a:t>
            </a:r>
          </a:p>
        </p:txBody>
      </p:sp>
      <p:sp>
        <p:nvSpPr>
          <p:cNvPr id="20483" name="Rectangle 3"/>
          <p:cNvSpPr>
            <a:spLocks noGrp="1" noChangeArrowheads="1"/>
          </p:cNvSpPr>
          <p:nvPr>
            <p:ph idx="1"/>
          </p:nvPr>
        </p:nvSpPr>
        <p:spPr>
          <a:xfrm>
            <a:off x="1905000" y="4495800"/>
            <a:ext cx="8153400" cy="723900"/>
          </a:xfrm>
        </p:spPr>
        <p:txBody>
          <a:bodyPr/>
          <a:lstStyle/>
          <a:p>
            <a:pPr eaLnBrk="1" hangingPunct="1">
              <a:spcBef>
                <a:spcPts val="1675"/>
              </a:spcBef>
              <a:spcAft>
                <a:spcPct val="0"/>
              </a:spcAft>
            </a:pPr>
            <a:r>
              <a:rPr lang="en-US" sz="2400" dirty="0">
                <a:latin typeface="Calibri"/>
                <a:cs typeface="Calibri"/>
              </a:rPr>
              <a:t>Low-level control problem: moving a foot into a new location </a:t>
            </a:r>
            <a:r>
              <a:rPr lang="en-US" sz="2400" dirty="0">
                <a:latin typeface="Calibri"/>
                <a:cs typeface="Calibri"/>
                <a:sym typeface="Wingdings"/>
              </a:rPr>
              <a:t> search with successor function ~ moving the motors</a:t>
            </a:r>
            <a:endParaRPr lang="en-US" sz="2400" dirty="0">
              <a:latin typeface="Calibri"/>
              <a:cs typeface="Calibri"/>
            </a:endParaRPr>
          </a:p>
          <a:p>
            <a:pPr eaLnBrk="1" hangingPunct="1">
              <a:spcBef>
                <a:spcPts val="1675"/>
              </a:spcBef>
              <a:spcAft>
                <a:spcPct val="0"/>
              </a:spcAft>
            </a:pPr>
            <a:r>
              <a:rPr lang="en-US" sz="2400" dirty="0">
                <a:latin typeface="Calibri"/>
                <a:cs typeface="Calibri"/>
              </a:rPr>
              <a:t>High-level control problem: where should we place the feet? </a:t>
            </a:r>
          </a:p>
          <a:p>
            <a:pPr lvl="1" eaLnBrk="1" hangingPunct="1">
              <a:spcBef>
                <a:spcPts val="1675"/>
              </a:spcBef>
            </a:pPr>
            <a:r>
              <a:rPr lang="en-US" sz="2000" dirty="0">
                <a:latin typeface="Calibri"/>
                <a:cs typeface="Calibri"/>
              </a:rPr>
              <a:t>Reward function R(x) = w .</a:t>
            </a:r>
            <a:r>
              <a:rPr lang="en-US" sz="2000" baseline="30000" dirty="0">
                <a:latin typeface="Calibri"/>
                <a:cs typeface="Calibri"/>
              </a:rPr>
              <a:t> </a:t>
            </a:r>
            <a:r>
              <a:rPr lang="en-US" sz="2000" dirty="0">
                <a:latin typeface="Calibri"/>
                <a:cs typeface="Calibri"/>
              </a:rPr>
              <a:t>f(s)    [25 features]</a:t>
            </a:r>
          </a:p>
          <a:p>
            <a:pPr eaLnBrk="1" hangingPunct="1">
              <a:spcBef>
                <a:spcPts val="1675"/>
              </a:spcBef>
              <a:spcAft>
                <a:spcPct val="0"/>
              </a:spcAft>
            </a:pPr>
            <a:endParaRPr lang="en-US" sz="2400" dirty="0">
              <a:latin typeface="Calibri"/>
              <a:cs typeface="Calibri"/>
            </a:endParaRPr>
          </a:p>
          <a:p>
            <a:pPr eaLnBrk="1" hangingPunct="1">
              <a:spcBef>
                <a:spcPts val="1675"/>
              </a:spcBef>
              <a:spcAft>
                <a:spcPct val="0"/>
              </a:spcAft>
            </a:pPr>
            <a:endParaRPr lang="en-US" sz="2400" dirty="0">
              <a:latin typeface="Calibri"/>
              <a:cs typeface="Calibri"/>
            </a:endParaRPr>
          </a:p>
          <a:p>
            <a:pPr lvl="1" eaLnBrk="1" hangingPunct="1">
              <a:spcBef>
                <a:spcPts val="1175"/>
              </a:spcBef>
            </a:pPr>
            <a:endParaRPr lang="en-US" dirty="0">
              <a:latin typeface="Calibri"/>
              <a:cs typeface="Calibri"/>
            </a:endParaRPr>
          </a:p>
        </p:txBody>
      </p:sp>
      <p:sp>
        <p:nvSpPr>
          <p:cNvPr id="22533" name="TextBox 8"/>
          <p:cNvSpPr txBox="1">
            <a:spLocks noChangeArrowheads="1"/>
          </p:cNvSpPr>
          <p:nvPr/>
        </p:nvSpPr>
        <p:spPr bwMode="auto">
          <a:xfrm>
            <a:off x="9718747" y="6519446"/>
            <a:ext cx="2473253" cy="338554"/>
          </a:xfrm>
          <a:prstGeom prst="rect">
            <a:avLst/>
          </a:prstGeom>
          <a:solidFill>
            <a:schemeClr val="bg1"/>
          </a:solidFill>
          <a:ln w="9525">
            <a:noFill/>
            <a:miter lim="800000"/>
            <a:headEnd/>
            <a:tailEnd/>
          </a:ln>
        </p:spPr>
        <p:txBody>
          <a:bodyPr wrap="none">
            <a:spAutoFit/>
          </a:bodyPr>
          <a:lstStyle/>
          <a:p>
            <a:r>
              <a:rPr lang="en-US" sz="1600" dirty="0">
                <a:latin typeface="Calibri"/>
                <a:cs typeface="Calibri"/>
              </a:rPr>
              <a:t>[Kolter, Abbeel &amp; Ng, 2008]</a:t>
            </a:r>
          </a:p>
        </p:txBody>
      </p:sp>
      <p:pic>
        <p:nvPicPr>
          <p:cNvPr id="6" name="Picture 5" descr="IMG_2211-cropped.png"/>
          <p:cNvPicPr>
            <a:picLocks noChangeAspect="1"/>
          </p:cNvPicPr>
          <p:nvPr/>
        </p:nvPicPr>
        <p:blipFill>
          <a:blip r:embed="rId3" cstate="print"/>
          <a:stretch>
            <a:fillRect/>
          </a:stretch>
        </p:blipFill>
        <p:spPr>
          <a:xfrm>
            <a:off x="1905000" y="1295400"/>
            <a:ext cx="8534400" cy="2977366"/>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3600" y="1104900"/>
            <a:ext cx="10871200" cy="4767262"/>
          </a:xfrm>
        </p:spPr>
        <p:txBody>
          <a:bodyPr/>
          <a:lstStyle/>
          <a:p>
            <a:r>
              <a:rPr lang="en-US" dirty="0"/>
              <a:t>Demonstrate path across the “training terrain”</a:t>
            </a:r>
          </a:p>
          <a:p>
            <a:endParaRPr lang="en-US" dirty="0"/>
          </a:p>
          <a:p>
            <a:endParaRPr lang="en-US" dirty="0"/>
          </a:p>
          <a:p>
            <a:r>
              <a:rPr lang="en-US" dirty="0"/>
              <a:t>Run apprenticeship to learn the reward function</a:t>
            </a:r>
          </a:p>
          <a:p>
            <a:r>
              <a:rPr lang="en-US" dirty="0"/>
              <a:t>Receive “testing terrain”---height map. </a:t>
            </a:r>
          </a:p>
          <a:p>
            <a:endParaRPr lang="en-US" dirty="0"/>
          </a:p>
          <a:p>
            <a:endParaRPr lang="en-US" dirty="0"/>
          </a:p>
          <a:p>
            <a:endParaRPr lang="en-US" dirty="0"/>
          </a:p>
          <a:p>
            <a:r>
              <a:rPr lang="en-US" dirty="0"/>
              <a:t>Find the optimal policy with respect to the </a:t>
            </a:r>
            <a:r>
              <a:rPr lang="en-US" i="1" dirty="0">
                <a:solidFill>
                  <a:srgbClr val="FF0000"/>
                </a:solidFill>
              </a:rPr>
              <a:t>learned reward function</a:t>
            </a:r>
            <a:r>
              <a:rPr lang="en-US" dirty="0"/>
              <a:t> for crossing the testing terrain.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Experimental setup</a:t>
            </a:r>
          </a:p>
        </p:txBody>
      </p:sp>
      <p:graphicFrame>
        <p:nvGraphicFramePr>
          <p:cNvPr id="754690" name="Object 16"/>
          <p:cNvGraphicFramePr>
            <a:graphicFrameLocks noChangeAspect="1"/>
          </p:cNvGraphicFramePr>
          <p:nvPr>
            <p:extLst>
              <p:ext uri="{D42A27DB-BD31-4B8C-83A1-F6EECF244321}">
                <p14:modId xmlns:p14="http://schemas.microsoft.com/office/powerpoint/2010/main" val="3402816140"/>
              </p:ext>
            </p:extLst>
          </p:nvPr>
        </p:nvGraphicFramePr>
        <p:xfrm>
          <a:off x="3302000" y="1790546"/>
          <a:ext cx="4775200" cy="1105054"/>
        </p:xfrm>
        <a:graphic>
          <a:graphicData uri="http://schemas.openxmlformats.org/presentationml/2006/ole">
            <mc:AlternateContent xmlns:mc="http://schemas.openxmlformats.org/markup-compatibility/2006">
              <mc:Choice xmlns:v="urn:schemas-microsoft-com:vml" Requires="v">
                <p:oleObj spid="_x0000_s1042" name="Bitmap Image" r:id="rId4" imgW="10790476" imgH="3438095" progId="PBrush">
                  <p:embed/>
                </p:oleObj>
              </mc:Choice>
              <mc:Fallback>
                <p:oleObj name="Bitmap Image" r:id="rId4" imgW="10790476" imgH="343809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0" y="1790546"/>
                        <a:ext cx="4775200" cy="1105054"/>
                      </a:xfrm>
                      <a:prstGeom prst="rect">
                        <a:avLst/>
                      </a:prstGeom>
                      <a:noFill/>
                      <a:ln w="25400">
                        <a:solidFill>
                          <a:srgbClr val="000000"/>
                        </a:solidFill>
                        <a:miter lim="800000"/>
                        <a:headEnd/>
                        <a:tailEnd/>
                      </a:ln>
                      <a:effectLst/>
                    </p:spPr>
                  </p:pic>
                </p:oleObj>
              </mc:Fallback>
            </mc:AlternateContent>
          </a:graphicData>
        </a:graphic>
      </p:graphicFrame>
      <p:grpSp>
        <p:nvGrpSpPr>
          <p:cNvPr id="4" name="Group 18"/>
          <p:cNvGrpSpPr/>
          <p:nvPr/>
        </p:nvGrpSpPr>
        <p:grpSpPr>
          <a:xfrm>
            <a:off x="4064000" y="1905000"/>
            <a:ext cx="3302000" cy="228600"/>
            <a:chOff x="3048000" y="1905000"/>
            <a:chExt cx="2476500" cy="228600"/>
          </a:xfrm>
        </p:grpSpPr>
        <p:cxnSp>
          <p:nvCxnSpPr>
            <p:cNvPr id="12" name="Straight Connector 11"/>
            <p:cNvCxnSpPr/>
            <p:nvPr/>
          </p:nvCxnSpPr>
          <p:spPr bwMode="auto">
            <a:xfrm flipV="1">
              <a:off x="3048000" y="1905000"/>
              <a:ext cx="571500" cy="228600"/>
            </a:xfrm>
            <a:prstGeom prst="line">
              <a:avLst/>
            </a:prstGeom>
            <a:noFill/>
            <a:ln w="12700" cap="flat" cmpd="sng" algn="ctr">
              <a:solidFill>
                <a:srgbClr val="66FF33"/>
              </a:solidFill>
              <a:prstDash val="solid"/>
              <a:round/>
              <a:headEnd type="none" w="med" len="med"/>
              <a:tailEnd type="none" w="med" len="med"/>
            </a:ln>
            <a:effectLst/>
          </p:spPr>
        </p:cxnSp>
        <p:cxnSp>
          <p:nvCxnSpPr>
            <p:cNvPr id="14" name="Straight Connector 13"/>
            <p:cNvCxnSpPr/>
            <p:nvPr/>
          </p:nvCxnSpPr>
          <p:spPr bwMode="auto">
            <a:xfrm>
              <a:off x="3619500" y="1905000"/>
              <a:ext cx="1447800" cy="1588"/>
            </a:xfrm>
            <a:prstGeom prst="line">
              <a:avLst/>
            </a:prstGeom>
            <a:noFill/>
            <a:ln w="12700" cap="flat" cmpd="sng" algn="ctr">
              <a:solidFill>
                <a:srgbClr val="66FF33"/>
              </a:solidFill>
              <a:prstDash val="solid"/>
              <a:round/>
              <a:headEnd type="none" w="med" len="med"/>
              <a:tailEnd type="none" w="med" len="med"/>
            </a:ln>
            <a:effectLst/>
          </p:spPr>
        </p:cxnSp>
        <p:cxnSp>
          <p:nvCxnSpPr>
            <p:cNvPr id="17" name="Straight Connector 16"/>
            <p:cNvCxnSpPr/>
            <p:nvPr/>
          </p:nvCxnSpPr>
          <p:spPr bwMode="auto">
            <a:xfrm>
              <a:off x="5067300" y="1905000"/>
              <a:ext cx="457200" cy="190500"/>
            </a:xfrm>
            <a:prstGeom prst="line">
              <a:avLst/>
            </a:prstGeom>
            <a:noFill/>
            <a:ln w="12700" cap="flat" cmpd="sng" algn="ctr">
              <a:solidFill>
                <a:srgbClr val="66FF33"/>
              </a:solidFill>
              <a:prstDash val="solid"/>
              <a:round/>
              <a:headEnd type="none" w="med" len="med"/>
              <a:tailEnd type="none" w="med" len="med"/>
            </a:ln>
            <a:effectLst/>
          </p:spPr>
        </p:cxnSp>
      </p:grpSp>
      <p:pic>
        <p:nvPicPr>
          <p:cNvPr id="13" name="Picture 12" descr="heights_gray_clipped.png"/>
          <p:cNvPicPr>
            <a:picLocks noChangeAspect="1"/>
          </p:cNvPicPr>
          <p:nvPr/>
        </p:nvPicPr>
        <p:blipFill>
          <a:blip r:embed="rId6" cstate="print"/>
          <a:stretch>
            <a:fillRect/>
          </a:stretch>
        </p:blipFill>
        <p:spPr>
          <a:xfrm>
            <a:off x="3378200" y="4191000"/>
            <a:ext cx="4775200" cy="1191408"/>
          </a:xfrm>
          <a:prstGeom prst="rect">
            <a:avLst/>
          </a:prstGeom>
        </p:spPr>
      </p:pic>
      <p:sp>
        <p:nvSpPr>
          <p:cNvPr id="10" name="TextBox 8"/>
          <p:cNvSpPr txBox="1">
            <a:spLocks noChangeArrowheads="1"/>
          </p:cNvSpPr>
          <p:nvPr/>
        </p:nvSpPr>
        <p:spPr bwMode="auto">
          <a:xfrm>
            <a:off x="9601200" y="6519446"/>
            <a:ext cx="2641601" cy="338554"/>
          </a:xfrm>
          <a:prstGeom prst="rect">
            <a:avLst/>
          </a:prstGeom>
          <a:solidFill>
            <a:schemeClr val="bg1"/>
          </a:solidFill>
          <a:ln w="9525">
            <a:noFill/>
            <a:miter lim="800000"/>
            <a:headEnd/>
            <a:tailEnd/>
          </a:ln>
        </p:spPr>
        <p:txBody>
          <a:bodyPr wrap="square">
            <a:spAutoFit/>
          </a:bodyPr>
          <a:lstStyle/>
          <a:p>
            <a:pPr algn="l" rtl="0" fontAlgn="base">
              <a:spcBef>
                <a:spcPct val="0"/>
              </a:spcBef>
              <a:spcAft>
                <a:spcPct val="0"/>
              </a:spcAft>
            </a:pPr>
            <a:r>
              <a:rPr lang="en-US" sz="1600" kern="1200" dirty="0">
                <a:solidFill>
                  <a:srgbClr val="000000"/>
                </a:solidFill>
                <a:latin typeface="Calibri"/>
                <a:ea typeface="+mn-ea"/>
                <a:cs typeface="Calibri"/>
              </a:rPr>
              <a:t>[</a:t>
            </a:r>
            <a:r>
              <a:rPr lang="en-US" sz="1600" kern="1200" dirty="0" err="1">
                <a:solidFill>
                  <a:srgbClr val="000000"/>
                </a:solidFill>
                <a:latin typeface="Calibri"/>
                <a:ea typeface="+mn-ea"/>
                <a:cs typeface="Calibri"/>
              </a:rPr>
              <a:t>Kolter</a:t>
            </a:r>
            <a:r>
              <a:rPr lang="en-US" sz="1600" kern="1200" dirty="0">
                <a:solidFill>
                  <a:srgbClr val="000000"/>
                </a:solidFill>
                <a:latin typeface="Calibri"/>
                <a:ea typeface="+mn-ea"/>
                <a:cs typeface="Calibri"/>
              </a:rPr>
              <a:t>, Abbeel &amp; Ng, 2008]</a:t>
            </a:r>
          </a:p>
        </p:txBody>
      </p:sp>
    </p:spTree>
    <p:extLst>
      <p:ext uri="{BB962C8B-B14F-4D97-AF65-F5344CB8AC3E}">
        <p14:creationId xmlns:p14="http://schemas.microsoft.com/office/powerpoint/2010/main" val="4013474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atin typeface="Arial" charset="0"/>
              </a:rPr>
              <a:t>Apprenticeship Learning</a:t>
            </a:r>
          </a:p>
        </p:txBody>
      </p:sp>
      <p:sp>
        <p:nvSpPr>
          <p:cNvPr id="3" name="Content Placeholder 2"/>
          <p:cNvSpPr>
            <a:spLocks noGrp="1"/>
          </p:cNvSpPr>
          <p:nvPr>
            <p:ph idx="1"/>
          </p:nvPr>
        </p:nvSpPr>
        <p:spPr>
          <a:xfrm>
            <a:off x="2057400" y="1600200"/>
            <a:ext cx="8763000" cy="4525963"/>
          </a:xfrm>
        </p:spPr>
        <p:txBody>
          <a:bodyPr/>
          <a:lstStyle/>
          <a:p>
            <a:r>
              <a:rPr lang="en-US" sz="2600">
                <a:latin typeface="Arial" charset="0"/>
              </a:rPr>
              <a:t>Goal: learn reward function from expert demonstration</a:t>
            </a:r>
          </a:p>
          <a:p>
            <a:pPr lvl="3"/>
            <a:endParaRPr lang="en-US" sz="1400">
              <a:latin typeface="Arial" charset="0"/>
            </a:endParaRPr>
          </a:p>
          <a:p>
            <a:r>
              <a:rPr lang="en-US" sz="2600">
                <a:latin typeface="Arial" charset="0"/>
              </a:rPr>
              <a:t>Assume</a:t>
            </a:r>
          </a:p>
          <a:p>
            <a:r>
              <a:rPr lang="en-US" sz="2600">
                <a:latin typeface="Arial" charset="0"/>
              </a:rPr>
              <a:t>Get expert demonstrations </a:t>
            </a:r>
          </a:p>
          <a:p>
            <a:r>
              <a:rPr lang="en-US" sz="2600">
                <a:latin typeface="Arial" charset="0"/>
              </a:rPr>
              <a:t>Guess initial policy</a:t>
            </a:r>
          </a:p>
          <a:p>
            <a:r>
              <a:rPr lang="en-US" sz="2600">
                <a:latin typeface="Arial" charset="0"/>
              </a:rPr>
              <a:t>Repeat:</a:t>
            </a:r>
          </a:p>
          <a:p>
            <a:pPr lvl="1"/>
            <a:r>
              <a:rPr lang="en-US" sz="2200">
                <a:latin typeface="Arial" charset="0"/>
              </a:rPr>
              <a:t>Find w which make the expert better than</a:t>
            </a:r>
          </a:p>
          <a:p>
            <a:pPr lvl="1"/>
            <a:endParaRPr lang="en-US" sz="2200">
              <a:latin typeface="Arial" charset="0"/>
            </a:endParaRPr>
          </a:p>
          <a:p>
            <a:pPr lvl="1"/>
            <a:endParaRPr lang="en-US" sz="2200">
              <a:latin typeface="Arial" charset="0"/>
            </a:endParaRPr>
          </a:p>
          <a:p>
            <a:pPr lvl="1"/>
            <a:r>
              <a:rPr lang="en-US" sz="2200">
                <a:latin typeface="Arial" charset="0"/>
              </a:rPr>
              <a:t>Solve MDP for new weights w:</a:t>
            </a:r>
          </a:p>
        </p:txBody>
      </p:sp>
      <p:pic>
        <p:nvPicPr>
          <p:cNvPr id="6" name="Picture 5" descr="TP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886200" y="2438400"/>
            <a:ext cx="2290763"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TP_tmp.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629400" y="2895600"/>
            <a:ext cx="2601913"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TP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387725" y="5943600"/>
            <a:ext cx="3470275"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276600" y="4800600"/>
            <a:ext cx="6035675"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8077200" y="4292600"/>
            <a:ext cx="19304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P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334000" y="3429000"/>
            <a:ext cx="4572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4299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atin typeface="Arial" charset="0"/>
              </a:rPr>
              <a:t>Apprenticeship Learning</a:t>
            </a:r>
          </a:p>
        </p:txBody>
      </p:sp>
      <p:sp>
        <p:nvSpPr>
          <p:cNvPr id="3" name="Content Placeholder 2"/>
          <p:cNvSpPr>
            <a:spLocks noGrp="1"/>
          </p:cNvSpPr>
          <p:nvPr>
            <p:ph idx="1"/>
          </p:nvPr>
        </p:nvSpPr>
        <p:spPr>
          <a:xfrm>
            <a:off x="2057400" y="1600200"/>
            <a:ext cx="8763000" cy="4525963"/>
          </a:xfrm>
        </p:spPr>
        <p:txBody>
          <a:bodyPr/>
          <a:lstStyle/>
          <a:p>
            <a:r>
              <a:rPr lang="en-US" sz="2600">
                <a:latin typeface="Arial" charset="0"/>
              </a:rPr>
              <a:t>Goal: learn reward function from expert demonstration</a:t>
            </a:r>
          </a:p>
          <a:p>
            <a:pPr lvl="3"/>
            <a:endParaRPr lang="en-US" sz="1400">
              <a:latin typeface="Arial" charset="0"/>
            </a:endParaRPr>
          </a:p>
          <a:p>
            <a:r>
              <a:rPr lang="en-US" sz="2600">
                <a:latin typeface="Arial" charset="0"/>
              </a:rPr>
              <a:t>Assume</a:t>
            </a:r>
          </a:p>
          <a:p>
            <a:r>
              <a:rPr lang="en-US" sz="2600">
                <a:latin typeface="Arial" charset="0"/>
              </a:rPr>
              <a:t>Get expert demonstrations </a:t>
            </a:r>
          </a:p>
          <a:p>
            <a:r>
              <a:rPr lang="en-US" sz="2600">
                <a:latin typeface="Arial" charset="0"/>
              </a:rPr>
              <a:t>Guess initial policy</a:t>
            </a:r>
          </a:p>
          <a:p>
            <a:r>
              <a:rPr lang="en-US" sz="2600">
                <a:latin typeface="Arial" charset="0"/>
              </a:rPr>
              <a:t>Repeat:</a:t>
            </a:r>
          </a:p>
          <a:p>
            <a:pPr lvl="1"/>
            <a:r>
              <a:rPr lang="en-US" sz="2200">
                <a:latin typeface="Arial" charset="0"/>
              </a:rPr>
              <a:t>Find w which make the expert better than</a:t>
            </a:r>
          </a:p>
          <a:p>
            <a:pPr lvl="1"/>
            <a:endParaRPr lang="en-US" sz="2200">
              <a:latin typeface="Arial" charset="0"/>
            </a:endParaRPr>
          </a:p>
          <a:p>
            <a:pPr lvl="1"/>
            <a:endParaRPr lang="en-US" sz="2200">
              <a:latin typeface="Arial" charset="0"/>
            </a:endParaRPr>
          </a:p>
          <a:p>
            <a:pPr lvl="1"/>
            <a:r>
              <a:rPr lang="en-US" sz="2200">
                <a:latin typeface="Arial" charset="0"/>
              </a:rPr>
              <a:t>Solve MDP for new weights w:</a:t>
            </a:r>
          </a:p>
        </p:txBody>
      </p:sp>
      <p:pic>
        <p:nvPicPr>
          <p:cNvPr id="6" name="Picture 5" descr="TP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886200" y="2438400"/>
            <a:ext cx="2290763"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TP_tmp.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629400" y="2895600"/>
            <a:ext cx="2601913"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TP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387725" y="5943600"/>
            <a:ext cx="3470275"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276600" y="4800600"/>
            <a:ext cx="6035675"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8077200" y="4292600"/>
            <a:ext cx="19304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P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334000" y="3429000"/>
            <a:ext cx="4572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992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Robotics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447800"/>
            <a:ext cx="5355917" cy="541019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86" y="1676400"/>
            <a:ext cx="2623414" cy="2438400"/>
          </a:xfrm>
          <a:prstGeom prst="rect">
            <a:avLst/>
          </a:prstGeom>
        </p:spPr>
      </p:pic>
    </p:spTree>
    <p:extLst>
      <p:ext uri="{BB962C8B-B14F-4D97-AF65-F5344CB8AC3E}">
        <p14:creationId xmlns:p14="http://schemas.microsoft.com/office/powerpoint/2010/main" val="68520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 Approach 1: HOG + SVM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00200"/>
            <a:ext cx="1676400" cy="11557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133600"/>
            <a:ext cx="3873935" cy="26086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1" y="2971800"/>
            <a:ext cx="3047998" cy="3725332"/>
          </a:xfrm>
          <a:prstGeom prst="rect">
            <a:avLst/>
          </a:prstGeom>
        </p:spPr>
      </p:pic>
    </p:spTree>
    <p:extLst>
      <p:ext uri="{BB962C8B-B14F-4D97-AF65-F5344CB8AC3E}">
        <p14:creationId xmlns:p14="http://schemas.microsoft.com/office/powerpoint/2010/main" val="634855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PR2 (autonomous)</a:t>
            </a:r>
          </a:p>
        </p:txBody>
      </p:sp>
      <p:pic>
        <p:nvPicPr>
          <p:cNvPr id="5" name="5pile_200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447800"/>
            <a:ext cx="9448800" cy="5217160"/>
          </a:xfrm>
          <a:prstGeom prst="rect">
            <a:avLst/>
          </a:prstGeom>
        </p:spPr>
      </p:pic>
    </p:spTree>
    <p:extLst>
      <p:ext uri="{BB962C8B-B14F-4D97-AF65-F5344CB8AC3E}">
        <p14:creationId xmlns:p14="http://schemas.microsoft.com/office/powerpoint/2010/main" val="37173973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Darpa</a:t>
            </a:r>
            <a:r>
              <a:rPr lang="en-US" dirty="0"/>
              <a:t> Robotics Challenge</a:t>
            </a:r>
          </a:p>
        </p:txBody>
      </p:sp>
      <p:sp>
        <p:nvSpPr>
          <p:cNvPr id="3" name="Content Placeholder 2"/>
          <p:cNvSpPr>
            <a:spLocks noGrp="1"/>
          </p:cNvSpPr>
          <p:nvPr>
            <p:ph idx="1"/>
          </p:nvPr>
        </p:nvSpPr>
        <p:spPr>
          <a:xfrm>
            <a:off x="6705600" y="1447800"/>
            <a:ext cx="5181600" cy="4729164"/>
          </a:xfrm>
        </p:spPr>
        <p:txBody>
          <a:bodyPr/>
          <a:lstStyle/>
          <a:p>
            <a:r>
              <a:rPr lang="en-US" sz="2400" dirty="0"/>
              <a:t>Disaster response (e.g., Fukushima)</a:t>
            </a:r>
          </a:p>
          <a:p>
            <a:pPr lvl="1"/>
            <a:r>
              <a:rPr lang="en-US" sz="2000" dirty="0"/>
              <a:t>E.g., Get into car, drive it, get out, open door, enter building, climb ladder, traverse industrial walkway, use tool to break a panel, locate and close a valve, replace a cooling pump</a:t>
            </a:r>
          </a:p>
          <a:p>
            <a:pPr lvl="1"/>
            <a:endParaRPr lang="en-US" sz="2000" dirty="0"/>
          </a:p>
          <a:p>
            <a:r>
              <a:rPr lang="en-US" sz="2400" dirty="0"/>
              <a:t>Competition / Prizes</a:t>
            </a:r>
          </a:p>
          <a:p>
            <a:pPr lvl="1"/>
            <a:r>
              <a:rPr lang="en-US" sz="2000" dirty="0"/>
              <a:t>Simulation competition (June 2013)</a:t>
            </a:r>
          </a:p>
          <a:p>
            <a:pPr lvl="2"/>
            <a:r>
              <a:rPr lang="en-US" sz="1600" dirty="0"/>
              <a:t>Prize: </a:t>
            </a:r>
            <a:r>
              <a:rPr lang="en-US" sz="1600" dirty="0" err="1"/>
              <a:t>Petman</a:t>
            </a:r>
            <a:endParaRPr lang="en-US" sz="1600" dirty="0"/>
          </a:p>
          <a:p>
            <a:pPr lvl="1"/>
            <a:r>
              <a:rPr lang="en-US" sz="2000" dirty="0"/>
              <a:t>Real robot (</a:t>
            </a:r>
            <a:r>
              <a:rPr lang="en-US" sz="2000" dirty="0" err="1"/>
              <a:t>petman</a:t>
            </a:r>
            <a:r>
              <a:rPr lang="en-US" sz="2000" dirty="0"/>
              <a:t>) competition (November 2014)</a:t>
            </a:r>
          </a:p>
          <a:p>
            <a:pPr lvl="2"/>
            <a:r>
              <a:rPr lang="en-US" sz="1600" dirty="0"/>
              <a:t>Prize: $ 2M</a:t>
            </a:r>
          </a:p>
          <a:p>
            <a:endParaRPr lang="en-US" sz="2400" dirty="0"/>
          </a:p>
          <a:p>
            <a:endParaRPr lang="en-US" sz="2400" dirty="0"/>
          </a:p>
          <a:p>
            <a:endParaRPr lang="en-US" sz="2400" dirty="0"/>
          </a:p>
        </p:txBody>
      </p:sp>
      <p:pic>
        <p:nvPicPr>
          <p:cNvPr id="5" name="Picture 4" descr="dg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05000"/>
            <a:ext cx="6317263" cy="3733800"/>
          </a:xfrm>
          <a:prstGeom prst="rect">
            <a:avLst/>
          </a:prstGeom>
        </p:spPr>
      </p:pic>
    </p:spTree>
    <p:extLst>
      <p:ext uri="{BB962C8B-B14F-4D97-AF65-F5344CB8AC3E}">
        <p14:creationId xmlns:p14="http://schemas.microsoft.com/office/powerpoint/2010/main" val="940817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Petman</a:t>
            </a:r>
            <a:endParaRPr lang="en-US" dirty="0"/>
          </a:p>
        </p:txBody>
      </p:sp>
      <p:sp>
        <p:nvSpPr>
          <p:cNvPr id="3" name="Content Placeholder 2"/>
          <p:cNvSpPr>
            <a:spLocks noGrp="1"/>
          </p:cNvSpPr>
          <p:nvPr>
            <p:ph idx="1"/>
          </p:nvPr>
        </p:nvSpPr>
        <p:spPr/>
        <p:txBody>
          <a:bodyPr/>
          <a:lstStyle/>
          <a:p>
            <a:r>
              <a:rPr lang="en-US" dirty="0">
                <a:hlinkClick r:id="rId2"/>
              </a:rPr>
              <a:t>http://www.wired.com/dangerroom/2012/10/darpa-rescue-robot/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AA382B03-FC42-40E1-82F0-942E993E06FA}" type="slidenum">
              <a:rPr lang="en-US" smtClean="0"/>
              <a:pPr>
                <a:defRPr/>
              </a:pPr>
              <a:t>52</a:t>
            </a:fld>
            <a:endParaRPr lang="en-US"/>
          </a:p>
        </p:txBody>
      </p:sp>
    </p:spTree>
    <p:extLst>
      <p:ext uri="{BB962C8B-B14F-4D97-AF65-F5344CB8AC3E}">
        <p14:creationId xmlns:p14="http://schemas.microsoft.com/office/powerpoint/2010/main" val="1419641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a:t>
            </a:r>
          </a:p>
        </p:txBody>
      </p:sp>
      <p:sp>
        <p:nvSpPr>
          <p:cNvPr id="3" name="Content Placeholder 2"/>
          <p:cNvSpPr>
            <a:spLocks noGrp="1"/>
          </p:cNvSpPr>
          <p:nvPr>
            <p:ph idx="1"/>
          </p:nvPr>
        </p:nvSpPr>
        <p:spPr>
          <a:xfrm>
            <a:off x="2286000" y="1981200"/>
            <a:ext cx="7975600" cy="3687764"/>
          </a:xfrm>
        </p:spPr>
        <p:txBody>
          <a:bodyPr/>
          <a:lstStyle/>
          <a:p>
            <a:r>
              <a:rPr lang="en-US" dirty="0"/>
              <a:t>Final Contest results</a:t>
            </a:r>
          </a:p>
          <a:p>
            <a:endParaRPr lang="en-US" dirty="0"/>
          </a:p>
          <a:p>
            <a:r>
              <a:rPr lang="en-US" dirty="0"/>
              <a:t>Robot butlers</a:t>
            </a:r>
          </a:p>
          <a:p>
            <a:pPr lvl="5"/>
            <a:endParaRPr lang="en-US" dirty="0"/>
          </a:p>
          <a:p>
            <a:r>
              <a:rPr lang="en-US" dirty="0"/>
              <a:t>Where to go next to learn more about AI</a:t>
            </a:r>
          </a:p>
        </p:txBody>
      </p:sp>
    </p:spTree>
    <p:extLst>
      <p:ext uri="{BB962C8B-B14F-4D97-AF65-F5344CB8AC3E}">
        <p14:creationId xmlns:p14="http://schemas.microsoft.com/office/powerpoint/2010/main" val="128543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and Generalization</a:t>
            </a:r>
          </a:p>
        </p:txBody>
      </p:sp>
      <p:grpSp>
        <p:nvGrpSpPr>
          <p:cNvPr id="4" name="Group 3"/>
          <p:cNvGrpSpPr/>
          <p:nvPr/>
        </p:nvGrpSpPr>
        <p:grpSpPr>
          <a:xfrm>
            <a:off x="-2362200" y="1219200"/>
            <a:ext cx="11313691" cy="4572000"/>
            <a:chOff x="1765692" y="1700224"/>
            <a:chExt cx="8862391" cy="358140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92" y="2157424"/>
              <a:ext cx="8481391"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3" name="Rectangle 2"/>
            <p:cNvSpPr/>
            <p:nvPr/>
          </p:nvSpPr>
          <p:spPr>
            <a:xfrm>
              <a:off x="1765692" y="1700224"/>
              <a:ext cx="4419600" cy="3581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9569279" y="6400800"/>
            <a:ext cx="2384111" cy="369332"/>
          </a:xfrm>
          <a:prstGeom prst="rect">
            <a:avLst/>
          </a:prstGeom>
          <a:noFill/>
        </p:spPr>
        <p:txBody>
          <a:bodyPr wrap="none" rtlCol="0">
            <a:spAutoFit/>
          </a:bodyPr>
          <a:lstStyle/>
          <a:p>
            <a:r>
              <a:rPr lang="en-US" dirty="0">
                <a:latin typeface="Calibri"/>
                <a:cs typeface="Calibri"/>
              </a:rPr>
              <a:t>[</a:t>
            </a:r>
            <a:r>
              <a:rPr lang="en-US" dirty="0" err="1">
                <a:latin typeface="Calibri"/>
                <a:cs typeface="Calibri"/>
              </a:rPr>
              <a:t>Dalal</a:t>
            </a:r>
            <a:r>
              <a:rPr lang="en-US" dirty="0">
                <a:latin typeface="Calibri"/>
                <a:cs typeface="Calibri"/>
              </a:rPr>
              <a:t> and </a:t>
            </a:r>
            <a:r>
              <a:rPr lang="en-US" dirty="0" err="1">
                <a:latin typeface="Calibri"/>
                <a:cs typeface="Calibri"/>
              </a:rPr>
              <a:t>Triggs</a:t>
            </a:r>
            <a:r>
              <a:rPr lang="en-US" dirty="0">
                <a:latin typeface="Calibri"/>
                <a:cs typeface="Calibri"/>
              </a:rPr>
              <a:t>, 2005]</a:t>
            </a:r>
          </a:p>
        </p:txBody>
      </p:sp>
    </p:spTree>
    <p:extLst>
      <p:ext uri="{BB962C8B-B14F-4D97-AF65-F5344CB8AC3E}">
        <p14:creationId xmlns:p14="http://schemas.microsoft.com/office/powerpoint/2010/main" val="713889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and Generalization</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09800"/>
            <a:ext cx="8481391"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6" name="TextBox 5"/>
          <p:cNvSpPr txBox="1"/>
          <p:nvPr/>
        </p:nvSpPr>
        <p:spPr>
          <a:xfrm>
            <a:off x="3581400" y="5562600"/>
            <a:ext cx="953506" cy="461665"/>
          </a:xfrm>
          <a:prstGeom prst="rect">
            <a:avLst/>
          </a:prstGeom>
          <a:noFill/>
        </p:spPr>
        <p:txBody>
          <a:bodyPr wrap="none" rtlCol="0">
            <a:spAutoFit/>
          </a:bodyPr>
          <a:lstStyle/>
          <a:p>
            <a:r>
              <a:rPr lang="en-US" sz="2400" dirty="0">
                <a:latin typeface="Calibri"/>
                <a:cs typeface="Calibri"/>
              </a:rPr>
              <a:t>Image</a:t>
            </a:r>
          </a:p>
        </p:txBody>
      </p:sp>
      <p:sp>
        <p:nvSpPr>
          <p:cNvPr id="7" name="TextBox 6"/>
          <p:cNvSpPr txBox="1"/>
          <p:nvPr/>
        </p:nvSpPr>
        <p:spPr>
          <a:xfrm>
            <a:off x="7924800" y="5562600"/>
            <a:ext cx="732893" cy="461665"/>
          </a:xfrm>
          <a:prstGeom prst="rect">
            <a:avLst/>
          </a:prstGeom>
          <a:noFill/>
        </p:spPr>
        <p:txBody>
          <a:bodyPr wrap="none" rtlCol="0">
            <a:spAutoFit/>
          </a:bodyPr>
          <a:lstStyle/>
          <a:p>
            <a:r>
              <a:rPr lang="en-US" sz="2400" dirty="0" err="1">
                <a:latin typeface="Calibri"/>
                <a:cs typeface="Calibri"/>
              </a:rPr>
              <a:t>HoG</a:t>
            </a:r>
            <a:endParaRPr lang="en-US" sz="2400" dirty="0">
              <a:latin typeface="Calibri"/>
              <a:cs typeface="Calibri"/>
            </a:endParaRPr>
          </a:p>
        </p:txBody>
      </p:sp>
    </p:spTree>
    <p:extLst>
      <p:ext uri="{BB962C8B-B14F-4D97-AF65-F5344CB8AC3E}">
        <p14:creationId xmlns:p14="http://schemas.microsoft.com/office/powerpoint/2010/main" val="1165417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a:xfrm>
            <a:off x="609600" y="1397001"/>
            <a:ext cx="11353800" cy="4729164"/>
          </a:xfrm>
        </p:spPr>
        <p:txBody>
          <a:bodyPr/>
          <a:lstStyle/>
          <a:p>
            <a:r>
              <a:rPr lang="en-US" dirty="0"/>
              <a:t>Round 1</a:t>
            </a:r>
          </a:p>
          <a:p>
            <a:pPr lvl="1"/>
            <a:r>
              <a:rPr lang="en-US" dirty="0"/>
              <a:t>Training set =</a:t>
            </a:r>
          </a:p>
          <a:p>
            <a:pPr lvl="2"/>
            <a:r>
              <a:rPr lang="en-US" dirty="0"/>
              <a:t>Positive examples: from labeling</a:t>
            </a:r>
          </a:p>
          <a:p>
            <a:pPr lvl="2"/>
            <a:r>
              <a:rPr lang="en-US" dirty="0"/>
              <a:t>Negative examples: random patches</a:t>
            </a:r>
          </a:p>
          <a:p>
            <a:pPr lvl="1">
              <a:buFont typeface="Wingdings" charset="0"/>
              <a:buChar char="à"/>
            </a:pPr>
            <a:r>
              <a:rPr lang="en-US" dirty="0">
                <a:sym typeface="Wingdings"/>
              </a:rPr>
              <a:t> preliminary SVM</a:t>
            </a:r>
          </a:p>
          <a:p>
            <a:pPr lvl="5">
              <a:buFont typeface="Wingdings" charset="0"/>
              <a:buChar char="à"/>
            </a:pPr>
            <a:endParaRPr lang="en-US" sz="400" dirty="0">
              <a:sym typeface="Wingdings"/>
            </a:endParaRPr>
          </a:p>
          <a:p>
            <a:r>
              <a:rPr lang="en-US" dirty="0"/>
              <a:t>Round 2 (“bootstrapping” or “mining hard negatives”)</a:t>
            </a:r>
          </a:p>
          <a:p>
            <a:pPr lvl="1"/>
            <a:r>
              <a:rPr lang="en-US" dirty="0"/>
              <a:t>Training set =</a:t>
            </a:r>
          </a:p>
          <a:p>
            <a:pPr lvl="2"/>
            <a:r>
              <a:rPr lang="en-US" dirty="0"/>
              <a:t>Positive examples: from labeling</a:t>
            </a:r>
          </a:p>
          <a:p>
            <a:pPr lvl="2"/>
            <a:r>
              <a:rPr lang="en-US" dirty="0"/>
              <a:t>Negative examples: patches that have score &gt;= -1</a:t>
            </a:r>
          </a:p>
          <a:p>
            <a:pPr marL="457176" lvl="1" indent="0">
              <a:buNone/>
            </a:pPr>
            <a:r>
              <a:rPr lang="en-US" dirty="0">
                <a:sym typeface="Wingdings"/>
              </a:rPr>
              <a:t> final SVM</a:t>
            </a:r>
            <a:endParaRPr lang="en-US" dirty="0"/>
          </a:p>
        </p:txBody>
      </p:sp>
    </p:spTree>
    <p:extLst>
      <p:ext uri="{BB962C8B-B14F-4D97-AF65-F5344CB8AC3E}">
        <p14:creationId xmlns:p14="http://schemas.microsoft.com/office/powerpoint/2010/main" val="197345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State-of-the-art Results</a:t>
            </a:r>
          </a:p>
        </p:txBody>
      </p:sp>
      <p:sp>
        <p:nvSpPr>
          <p:cNvPr id="5" name="TextBox 4"/>
          <p:cNvSpPr txBox="1"/>
          <p:nvPr/>
        </p:nvSpPr>
        <p:spPr>
          <a:xfrm>
            <a:off x="8382000" y="6488668"/>
            <a:ext cx="3536695" cy="369332"/>
          </a:xfrm>
          <a:prstGeom prst="rect">
            <a:avLst/>
          </a:prstGeom>
          <a:noFill/>
        </p:spPr>
        <p:txBody>
          <a:bodyPr wrap="none" rtlCol="0">
            <a:spAutoFit/>
          </a:bodyPr>
          <a:lstStyle/>
          <a:p>
            <a:r>
              <a:rPr lang="en-US" dirty="0">
                <a:latin typeface="Calibri"/>
                <a:cs typeface="Calibri"/>
              </a:rPr>
              <a:t>[</a:t>
            </a:r>
            <a:r>
              <a:rPr lang="en-US" dirty="0" err="1">
                <a:latin typeface="Calibri"/>
                <a:cs typeface="Calibri"/>
              </a:rPr>
              <a:t>Girschik</a:t>
            </a:r>
            <a:r>
              <a:rPr lang="en-US" dirty="0">
                <a:latin typeface="Calibri"/>
                <a:cs typeface="Calibri"/>
              </a:rPr>
              <a:t>, </a:t>
            </a:r>
            <a:r>
              <a:rPr lang="en-US" dirty="0" err="1">
                <a:latin typeface="Calibri"/>
                <a:cs typeface="Calibri"/>
              </a:rPr>
              <a:t>Felzenszwalb</a:t>
            </a:r>
            <a:r>
              <a:rPr lang="en-US" dirty="0">
                <a:latin typeface="Calibri"/>
                <a:cs typeface="Calibri"/>
              </a:rPr>
              <a:t>, </a:t>
            </a:r>
            <a:r>
              <a:rPr lang="en-US" dirty="0" err="1">
                <a:latin typeface="Calibri"/>
                <a:cs typeface="Calibri"/>
              </a:rPr>
              <a:t>McAllester</a:t>
            </a:r>
            <a:r>
              <a:rPr lang="en-US" dirty="0">
                <a:latin typeface="Calibri"/>
                <a:cs typeface="Calibri"/>
              </a:rPr>
              <a:t>]</a:t>
            </a:r>
          </a:p>
        </p:txBody>
      </p:sp>
      <p:pic>
        <p:nvPicPr>
          <p:cNvPr id="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143000"/>
            <a:ext cx="8686800" cy="5299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 name="TextBox 7"/>
          <p:cNvSpPr txBox="1"/>
          <p:nvPr/>
        </p:nvSpPr>
        <p:spPr>
          <a:xfrm>
            <a:off x="381000" y="1981200"/>
            <a:ext cx="708698" cy="461665"/>
          </a:xfrm>
          <a:prstGeom prst="rect">
            <a:avLst/>
          </a:prstGeom>
          <a:noFill/>
        </p:spPr>
        <p:txBody>
          <a:bodyPr wrap="none" rtlCol="0">
            <a:spAutoFit/>
          </a:bodyPr>
          <a:lstStyle/>
          <a:p>
            <a:r>
              <a:rPr lang="en-US" sz="2400" dirty="0">
                <a:latin typeface="Calibri"/>
                <a:cs typeface="Calibri"/>
              </a:rPr>
              <a:t>sofa</a:t>
            </a:r>
          </a:p>
        </p:txBody>
      </p:sp>
      <p:sp>
        <p:nvSpPr>
          <p:cNvPr id="9" name="TextBox 8"/>
          <p:cNvSpPr txBox="1"/>
          <p:nvPr/>
        </p:nvSpPr>
        <p:spPr>
          <a:xfrm>
            <a:off x="381000" y="3657600"/>
            <a:ext cx="927658" cy="461665"/>
          </a:xfrm>
          <a:prstGeom prst="rect">
            <a:avLst/>
          </a:prstGeom>
          <a:noFill/>
        </p:spPr>
        <p:txBody>
          <a:bodyPr wrap="none" rtlCol="0">
            <a:spAutoFit/>
          </a:bodyPr>
          <a:lstStyle/>
          <a:p>
            <a:r>
              <a:rPr lang="en-US" sz="2400" dirty="0">
                <a:latin typeface="Calibri"/>
                <a:cs typeface="Calibri"/>
              </a:rPr>
              <a:t>bottle</a:t>
            </a:r>
          </a:p>
        </p:txBody>
      </p:sp>
      <p:sp>
        <p:nvSpPr>
          <p:cNvPr id="10" name="TextBox 9"/>
          <p:cNvSpPr txBox="1"/>
          <p:nvPr/>
        </p:nvSpPr>
        <p:spPr>
          <a:xfrm>
            <a:off x="457200" y="5410200"/>
            <a:ext cx="565329" cy="461665"/>
          </a:xfrm>
          <a:prstGeom prst="rect">
            <a:avLst/>
          </a:prstGeom>
          <a:noFill/>
        </p:spPr>
        <p:txBody>
          <a:bodyPr wrap="none" rtlCol="0">
            <a:spAutoFit/>
          </a:bodyPr>
          <a:lstStyle/>
          <a:p>
            <a:r>
              <a:rPr lang="en-US" sz="2400" dirty="0">
                <a:latin typeface="Calibri"/>
                <a:cs typeface="Calibri"/>
              </a:rPr>
              <a:t>cat</a:t>
            </a:r>
          </a:p>
        </p:txBody>
      </p:sp>
    </p:spTree>
    <p:extLst>
      <p:ext uri="{BB962C8B-B14F-4D97-AF65-F5344CB8AC3E}">
        <p14:creationId xmlns:p14="http://schemas.microsoft.com/office/powerpoint/2010/main" val="3644211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HIDDENFONTSHAPE" val="true"/>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0}$&#10;\end{document}&#10;"/>
  <p:tag name="FILENAME" val="txp_fig"/>
  <p:tag name="FORMAT" val="pngmono"/>
  <p:tag name="RES" val="1200"/>
  <p:tag name="BLEND" val="0"/>
  <p:tag name="TRANSPARENT" val="1"/>
  <p:tag name="TBUG" val="0"/>
  <p:tag name="ALLOWFS" val="0"/>
  <p:tag name="ORIGWIDTH" val="19"/>
  <p:tag name="PICTUREFILESIZE" val="1257"/>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2$&#10;\end{document}&#10;"/>
  <p:tag name="FILENAME" val="txp_fig"/>
  <p:tag name="FORMAT" val="pngmono"/>
  <p:tag name="RES" val="1200"/>
  <p:tag name="BLEND" val="0"/>
  <p:tag name="TRANSPARENT" val="1"/>
  <p:tag name="TBUG" val="0"/>
  <p:tag name="ALLOWFS" val="0"/>
  <p:tag name="ORIGWIDTH" val="19"/>
  <p:tag name="PICTUREFILESIZE" val="1358"/>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10;\end{document}&#10;"/>
  <p:tag name="FILENAME" val="txp_fig"/>
  <p:tag name="FORMAT" val="pngmono"/>
  <p:tag name="RES" val="1200"/>
  <p:tag name="BLEND" val="0"/>
  <p:tag name="TRANSPARENT" val="1"/>
  <p:tag name="TBUG" val="0"/>
  <p:tag name="ALLOWFS" val="0"/>
  <p:tag name="ORIGWIDTH" val="18"/>
  <p:tag name="PICTUREFILESIZE" val="88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s_1$&#10;\end{document}&#10;"/>
  <p:tag name="FILENAME" val="txp_fig"/>
  <p:tag name="FORMAT" val="pngmono"/>
  <p:tag name="RES" val="1200"/>
  <p:tag name="BLEND" val="0"/>
  <p:tag name="TRANSPARENT" val="0"/>
  <p:tag name="TBUG" val="0"/>
  <p:tag name="ALLOWFS" val="0"/>
  <p:tag name="ORIGWIDTH" val="18"/>
  <p:tag name="PICTUREFILESIZE" val="92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s_2$&#10;\end{document}&#10;"/>
  <p:tag name="FILENAME" val="txp_fig"/>
  <p:tag name="FORMAT" val="pngmono"/>
  <p:tag name="RES" val="1200"/>
  <p:tag name="BLEND" val="0"/>
  <p:tag name="TRANSPARENT" val="0"/>
  <p:tag name="TBUG" val="0"/>
  <p:tag name="ALLOWFS" val="0"/>
  <p:tag name="ORIGWIDTH" val="19"/>
  <p:tag name="PICTUREFILESIZE" val="137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s_0$&#10;\end{document}&#10;"/>
  <p:tag name="FILENAME" val="txp_fig"/>
  <p:tag name="FORMAT" val="pngmono"/>
  <p:tag name="RES" val="1200"/>
  <p:tag name="BLEND" val="0"/>
  <p:tag name="TRANSPARENT" val="0"/>
  <p:tag name="TBUG" val="0"/>
  <p:tag name="ALLOWFS" val="0"/>
  <p:tag name="ORIGWIDTH" val="19"/>
  <p:tag name="PICTUREFILESIZE" val="1281"/>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begin{eqnarray*}&#10;R(s) &amp; = &amp; - \alpha_x (x -x^*)^2 \\&#10;&amp; &amp; - \alpha_y (y-y^*)^2 \\&#10;&amp;&amp; - \alpha_z (z-z^*)^2  \\&#10;&amp;&amp; - \alpha_{\dot{x}} \dot{x}^2 \\&#10;&amp;&amp; -\alpha_{\dot{y}} \dot{y}^2 \\&#10;&amp;&amp; - \alpha_{\dot{z}} \dot{z}^2 &#10;\end{eqnarray*}&#10;\end{document}&#10;"/>
  <p:tag name="FILENAME" val="TP_tmp"/>
  <p:tag name="FORMAT" val="pngmono"/>
  <p:tag name="RES" val="1200"/>
  <p:tag name="BLEND" val="0"/>
  <p:tag name="TRANSPARENT" val="0"/>
  <p:tag name="TBUG" val="0"/>
  <p:tag name="ALLOWFS" val="0"/>
  <p:tag name="ORIGWIDTH" val="107"/>
  <p:tag name="PICTUREFILESIZE" val="1521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 amsthm, amssymb,latexsym}&#10;\def\E {{\rm E}}&#10;\newcommand{\piexpert}{\pi^*}&#10;\newcommand{\prob}[1]{\mathbb{P}(#1)}&#10;\begin{document}&#10;\begin{eqnarray*}&#10;  \tau^k_j&amp;\sim&amp;\prob{\tau^k_{j+1}|\tau^k_j}.&#10;\end{eqnarray*}&#10;&#10;\end{document}&#10;"/>
  <p:tag name="FILENAME" val="txp_fig"/>
  <p:tag name="FORMAT" val="pngmono"/>
  <p:tag name="RES" val="1200"/>
  <p:tag name="BLEND" val="0"/>
  <p:tag name="TRANSPARENT" val="0"/>
  <p:tag name="TBUG" val="0"/>
  <p:tag name="ALLOWFS" val="0"/>
  <p:tag name="ORIGWIDTH" val="86"/>
  <p:tag name="PICTUREFILESIZE" val="385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qnarray*}&#10;  z_{t+1}&amp;=&amp;f(z_t) + \omega_t&#10;\end{eqnarray*}&#10;\end{document}&#10;"/>
  <p:tag name="FILENAME" val="TP_tmp"/>
  <p:tag name="FORMAT" val="pngmono"/>
  <p:tag name="RES" val="1200"/>
  <p:tag name="BLEND" val="0"/>
  <p:tag name="TRANSPARENT" val="1"/>
  <p:tag name="TBUG" val="0"/>
  <p:tag name="ALLOWFS" val="0"/>
  <p:tag name="ORIGWIDTH" val="89"/>
  <p:tag name="PICTUREFILESIZE" val="293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h_w(f(x)) $$&#10;\end{document}"/>
  <p:tag name="FILENAME" val="TP_tmp"/>
  <p:tag name="FORMAT" val="png16m"/>
  <p:tag name="RES" val="1200"/>
  <p:tag name="BLEND" val="0"/>
  <p:tag name="TRANSPARENT" val="0"/>
  <p:tag name="TBUG" val="0"/>
  <p:tag name="ALLOWFS" val="0"/>
  <p:tag name="ORIGWIDTH" val="39"/>
  <p:tag name="PICTUREFILESIZE" val="3807"/>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qnarray*}&#10;  y_j&amp;=&amp; z_{\tau_j} + \nu_j&#10;\end{eqnarray*}&#10;\end{document}&#10;"/>
  <p:tag name="FILENAME" val="TP_tmp"/>
  <p:tag name="FORMAT" val="pngmono"/>
  <p:tag name="RES" val="1200"/>
  <p:tag name="BLEND" val="0"/>
  <p:tag name="TRANSPARENT" val="1"/>
  <p:tag name="TBUG" val="0"/>
  <p:tag name="ALLOWFS" val="0"/>
  <p:tag name="ORIGWIDTH" val="70"/>
  <p:tag name="PICTUREFILESIZE" val="2137"/>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y_{0}^k$&#10;\end{document}&#10;"/>
  <p:tag name="FILENAME" val="txp_fig"/>
  <p:tag name="FORMAT" val="pngmono"/>
  <p:tag name="RES" val="1200"/>
  <p:tag name="BLEND" val="0"/>
  <p:tag name="TRANSPARENT" val="1"/>
  <p:tag name="TBUG" val="0"/>
  <p:tag name="ALLOWFS" val="0"/>
  <p:tag name="ORIGWIDTH" val="21"/>
  <p:tag name="PICTUREFILESIZE" val="2221"/>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k_1$&#10;\end{document}&#10;"/>
  <p:tag name="EXTERNALNAME" val="txp_fig"/>
  <p:tag name="BLEND" val="False"/>
  <p:tag name="TRANSPARENT" val="Tru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1.00008"/>
  <p:tag name="PICTUREFILESIZE" val="1897"/>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k_2$&#10;\end{document}&#10;"/>
  <p:tag name="EXTERNALNAME" val="txp_fig"/>
  <p:tag name="BLEND" val="False"/>
  <p:tag name="TRANSPARENT" val="Tru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1.00008"/>
  <p:tag name="PICTUREFILESIZE" val="2341"/>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tau^k_0$&#10;\end{document}&#10;"/>
  <p:tag name="FILENAME" val="txp_fig"/>
  <p:tag name="FORMAT" val="pngmono"/>
  <p:tag name="RES" val="1200"/>
  <p:tag name="BLEND" val="0"/>
  <p:tag name="TRANSPARENT" val="1"/>
  <p:tag name="TBUG" val="0"/>
  <p:tag name="ALLOWFS" val="0"/>
  <p:tag name="ORIGWIDTH" val="21"/>
  <p:tag name="PICTUREFILESIZE" val="178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tau^k_1$&#10;\end{document}&#10;"/>
  <p:tag name="FILENAME" val="txp_fig"/>
  <p:tag name="FORMAT" val="pngmono"/>
  <p:tag name="RES" val="1200"/>
  <p:tag name="BLEND" val="0"/>
  <p:tag name="TRANSPARENT" val="1"/>
  <p:tag name="TBUG" val="0"/>
  <p:tag name="ALLOWFS" val="0"/>
  <p:tag name="ORIGWIDTH" val="21"/>
  <p:tag name="PICTUREFILESIZE" val="140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tau^k_2$&#10;\end{document}&#10;"/>
  <p:tag name="FILENAME" val="txp_fig"/>
  <p:tag name="FORMAT" val="pngmono"/>
  <p:tag name="RES" val="1200"/>
  <p:tag name="BLEND" val="0"/>
  <p:tag name="TRANSPARENT" val="1"/>
  <p:tag name="TBUG" val="0"/>
  <p:tag name="ALLOWFS" val="0"/>
  <p:tag name="ORIGWIDTH" val="21"/>
  <p:tag name="PICTUREFILESIZE" val="1939"/>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z_1$&#10;\end{document}&#10;"/>
  <p:tag name="FILENAME" val="txp_fig"/>
  <p:tag name="FORMAT" val="pngmono"/>
  <p:tag name="RES" val="1200"/>
  <p:tag name="BLEND" val="0"/>
  <p:tag name="TRANSPARENT" val="0"/>
  <p:tag name="TBUG" val="0"/>
  <p:tag name="ALLOWFS" val="0"/>
  <p:tag name="ORIGWIDTH" val="18"/>
  <p:tag name="PICTUREFILESIZE" val="1043"/>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z_2$&#10;\end{document}&#10;"/>
  <p:tag name="FILENAME" val="txp_fig"/>
  <p:tag name="FORMAT" val="pngmono"/>
  <p:tag name="RES" val="1200"/>
  <p:tag name="BLEND" val="0"/>
  <p:tag name="TRANSPARENT" val="0"/>
  <p:tag name="TBUG" val="0"/>
  <p:tag name="ALLOWFS" val="0"/>
  <p:tag name="ORIGWIDTH" val="19"/>
  <p:tag name="PICTUREFILESIZE" val="1479"/>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z_3$&#10;\end{document}&#10;"/>
  <p:tag name="FILENAME" val="txp_fig"/>
  <p:tag name="FORMAT" val="pngmono"/>
  <p:tag name="RES" val="1200"/>
  <p:tag name="BLEND" val="0"/>
  <p:tag name="TRANSPARENT" val="0"/>
  <p:tag name="TBUG" val="0"/>
  <p:tag name="ALLOWFS" val="0"/>
  <p:tag name="ORIGWIDTH" val="19"/>
  <p:tag name="PICTUREFILESIZE" val="151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rightarrow \frac{1}{1+e^{-z}}&#10;$$&#10;&#10;\end{document}"/>
  <p:tag name="FILENAME" val="TP_tmp"/>
  <p:tag name="FORMAT" val="png16m"/>
  <p:tag name="RES" val="1200"/>
  <p:tag name="BLEND" val="0"/>
  <p:tag name="TRANSPARENT" val="0"/>
  <p:tag name="TBUG" val="0"/>
  <p:tag name="ALLOWFS" val="0"/>
  <p:tag name="ORIGWIDTH" val="55"/>
  <p:tag name="PICTUREFILESIZE" val="383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z_4$&#10;\end{document}&#10;"/>
  <p:tag name="FILENAME" val="txp_fig"/>
  <p:tag name="FORMAT" val="pngmono"/>
  <p:tag name="RES" val="1200"/>
  <p:tag name="BLEND" val="0"/>
  <p:tag name="TRANSPARENT" val="0"/>
  <p:tag name="TBUG" val="0"/>
  <p:tag name="ALLOWFS" val="0"/>
  <p:tag name="ORIGWIDTH" val="19"/>
  <p:tag name="PICTUREFILESIZE" val="122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z_0$&#10;\end{document}&#10;"/>
  <p:tag name="FILENAME" val="txp_fig"/>
  <p:tag name="FORMAT" val="pngmono"/>
  <p:tag name="RES" val="1200"/>
  <p:tag name="BLEND" val="0"/>
  <p:tag name="TRANSPARENT" val="0"/>
  <p:tag name="TBUG" val="0"/>
  <p:tag name="ALLOWFS" val="0"/>
  <p:tag name="ORIGWIDTH" val="19"/>
  <p:tag name="PICTUREFILESIZE" val="1401"/>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R(s) = w \cdot f(s)  template TPT1  env TPENV1  fore 0  back 16777215  eqnno 2"/>
  <p:tag name="FILENAME" val="TP_tmp"/>
  <p:tag name="ORIGWIDTH" val="66"/>
  <p:tag name="PICTUREFILESIZE" val="4711"/>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bf s} = (s_0, s_1, \ldots s_n)  template TPT1  env TPENV1  fore 0  back 16777215  eqnno 2"/>
  <p:tag name="FILENAME" val="TP_tmp"/>
  <p:tag name="ORIGWIDTH" val="75"/>
  <p:tag name="PICTUREFILESIZE" val="4391"/>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pi_i \leftarrow \mathrm{solve}\left({MDP(w_i)}\right)  template TPT1  env TPENV1  fore 0  back 16777215  eqnno 2"/>
  <p:tag name="FILENAME" val="TP_tmp"/>
  <p:tag name="ORIGWIDTH" val="100"/>
  <p:tag name="PICTUREFILESIZE" val="7122"/>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w_i \leftarrow \mathrm{distinguish}\left(\pi^*, \{\pi_0, \pi_1, \ldots, \pi_{i-1}\} \right)  template TPT1  env TPENV1  fore 0  back 16777215  eqnno 2"/>
  <p:tag name="FILENAME" val="TP_tmp"/>
  <p:tag name="ORIGWIDTH" val="174"/>
  <p:tag name="PICTUREFILESIZE" val="9372"/>
</p:tagLst>
</file>

<file path=ppt/tags/tag36.xml><?xml version="1.0" encoding="utf-8"?>
<p:tagLst xmlns:a="http://schemas.openxmlformats.org/drawingml/2006/main" xmlns:r="http://schemas.openxmlformats.org/officeDocument/2006/relationships" xmlns:p="http://schemas.openxmlformats.org/presentationml/2006/main">
  <p:tag name="TEXPOINT" val="template"/>
  <p:tag name="SOURCE" val="TPT1  equation \{\pi_0, \pi_1, \ldots, \pi_{i-1}\}  template TPT1  env TPENV1  fore 0  back 16777215  eqnno 3"/>
  <p:tag name="FILENAME" val="TP_tmp"/>
  <p:tag name="ORIGWIDTH" val="76"/>
  <p:tag name="PICTUREFILESIZE" val="3685"/>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pi_0  template TPT1  env TPENV1  fore 0  back 16777215  eqnno 3"/>
  <p:tag name="FILENAME" val="TP_tmp"/>
  <p:tag name="ORIGWIDTH" val="11"/>
  <p:tag name="PICTUREFILESIZE" val="10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R(s) = w \cdot f(s)  template TPT1  env TPENV1  fore 0  back 16777215  eqnno 2"/>
  <p:tag name="FILENAME" val="TP_tmp"/>
  <p:tag name="ORIGWIDTH" val="66"/>
  <p:tag name="PICTUREFILESIZE" val="4711"/>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bf s} = (s_0, s_1, \ldots s_n)  template TPT1  env TPENV1  fore 0  back 16777215  eqnno 2"/>
  <p:tag name="FILENAME" val="TP_tmp"/>
  <p:tag name="ORIGWIDTH" val="75"/>
  <p:tag name="PICTUREFILESIZE" val="4391"/>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h_w(f(x)) $$&#10;\end{document}"/>
  <p:tag name="FILENAME" val="TP_tmp"/>
  <p:tag name="FORMAT" val="png16m"/>
  <p:tag name="RES" val="1200"/>
  <p:tag name="BLEND" val="0"/>
  <p:tag name="TRANSPARENT" val="0"/>
  <p:tag name="TBUG" val="0"/>
  <p:tag name="ALLOWFS" val="0"/>
  <p:tag name="ORIGWIDTH" val="39"/>
  <p:tag name="PICTUREFILESIZE" val="3807"/>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pi_i \leftarrow \mathrm{solve}\left({MDP(w_i)}\right)  template TPT1  env TPENV1  fore 0  back 16777215  eqnno 2"/>
  <p:tag name="FILENAME" val="TP_tmp"/>
  <p:tag name="ORIGWIDTH" val="100"/>
  <p:tag name="PICTUREFILESIZE" val="7122"/>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w_i \leftarrow \mathrm{distinguish}\left(\pi^*, \{\pi_0, \pi_1, \ldots, \pi_{i-1}\} \right)  template TPT1  env TPENV1  fore 0  back 16777215  eqnno 2"/>
  <p:tag name="FILENAME" val="TP_tmp"/>
  <p:tag name="ORIGWIDTH" val="174"/>
  <p:tag name="PICTUREFILESIZE" val="9372"/>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pi_0, \pi_1, \ldots, \pi_{i-1}\}  template TPT1  env TPENV1  fore 0  back 16777215  eqnno 3"/>
  <p:tag name="FILENAME" val="TP_tmp"/>
  <p:tag name="ORIGWIDTH" val="76"/>
  <p:tag name="PICTUREFILESIZE" val="3685"/>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pi_0  template TPT1  env TPENV1  fore 0  back 16777215  eqnno 3"/>
  <p:tag name="FILENAME" val="TP_tmp"/>
  <p:tag name="ORIGWIDTH" val="11"/>
  <p:tag name="PICTUREFILESIZE" val="1046"/>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min_w \sum_{i=1}^m \sum_{j=1}^n \left( f^{(i)}_j - h_j(w, f^{(i)}) \right)^2 &#10;$$&#10;\end{document}"/>
  <p:tag name="FILENAME" val="TP_tmp"/>
  <p:tag name="FORMAT" val="png16m"/>
  <p:tag name="RES" val="1200"/>
  <p:tag name="BLEND" val="0"/>
  <p:tag name="TRANSPARENT" val="0"/>
  <p:tag name="TBUG" val="0"/>
  <p:tag name="ALLOWFS" val="0"/>
  <p:tag name="ORIGWIDTH" val="139"/>
  <p:tag name="PICTUREFILESIZE" val="1519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approx $&#10;\end{document}"/>
  <p:tag name="FILENAME" val="TP_tmp"/>
  <p:tag name="FORMAT" val="png16m"/>
  <p:tag name="RES" val="1200"/>
  <p:tag name="BLEND" val="0"/>
  <p:tag name="TRANSPARENT" val="0"/>
  <p:tag name="TBUG" val="0"/>
  <p:tag name="ALLOWFS" val="0"/>
  <p:tag name="ORIGWIDTH" val="7"/>
  <p:tag name="PICTUREFILESIZE" val="89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approx $&#10;\end{document}"/>
  <p:tag name="FILENAME" val="TP_tmp"/>
  <p:tag name="FORMAT" val="png16m"/>
  <p:tag name="RES" val="1200"/>
  <p:tag name="BLEND" val="0"/>
  <p:tag name="TRANSPARENT" val="0"/>
  <p:tag name="TBUG" val="0"/>
  <p:tag name="ALLOWFS" val="0"/>
  <p:tag name="ORIGWIDTH" val="7"/>
  <p:tag name="PICTUREFILESIZE" val="89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approx $&#10;\end{document}"/>
  <p:tag name="FILENAME" val="TP_tmp"/>
  <p:tag name="FORMAT" val="png16m"/>
  <p:tag name="RES" val="1200"/>
  <p:tag name="BLEND" val="0"/>
  <p:tag name="TRANSPARENT" val="0"/>
  <p:tag name="TBUG" val="0"/>
  <p:tag name="ALLOWFS" val="0"/>
  <p:tag name="ORIGWIDTH" val="7"/>
  <p:tag name="PICTUREFILESIZE" val="8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h_w(f(x)) $$&#10;\end{document}"/>
  <p:tag name="FILENAME" val="TP_tmp"/>
  <p:tag name="FORMAT" val="png16m"/>
  <p:tag name="RES" val="1200"/>
  <p:tag name="BLEND" val="0"/>
  <p:tag name="TRANSPARENT" val="0"/>
  <p:tag name="TBUG" val="0"/>
  <p:tag name="ALLOWFS" val="0"/>
  <p:tag name="ORIGWIDTH" val="39"/>
  <p:tag name="PICTUREFILESIZE" val="3807"/>
</p:tagLst>
</file>

<file path=ppt/theme/theme1.xml><?xml version="1.0" encoding="utf-8"?>
<a:theme xmlns:a="http://schemas.openxmlformats.org/drawingml/2006/main" name="dags">
  <a:themeElements>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ustom 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0" algn="ctr">
          <a:solidFill>
            <a:srgbClr val="FF0000"/>
          </a:solidFill>
          <a:round/>
          <a:headEnd/>
          <a:tailEnd/>
        </a:ln>
      </a:spPr>
      <a:bodyPr wrap="square" anchor="ctr">
        <a:spAutoFit/>
      </a:bodyPr>
      <a:lstStyle>
        <a:defPPr algn="ctr" eaLnBrk="0" hangingPunct="0">
          <a:spcBef>
            <a:spcPct val="50000"/>
          </a:spcBef>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ahoma" charset="0"/>
          </a:defRPr>
        </a:defPPr>
      </a:lstStyle>
    </a:lnDef>
  </a:objectDefaults>
  <a:extraClrSchemeLst>
    <a:extraClrScheme>
      <a:clrScheme name="dag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ag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dag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ag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ag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dag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64235</TotalTime>
  <Words>2385</Words>
  <Application>Microsoft Office PowerPoint</Application>
  <PresentationFormat>Widescreen</PresentationFormat>
  <Paragraphs>460</Paragraphs>
  <Slides>53</Slides>
  <Notes>12</Notes>
  <HiddenSlides>15</HiddenSlides>
  <MMClips>6</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53</vt:i4>
      </vt:variant>
    </vt:vector>
  </HeadingPairs>
  <TitlesOfParts>
    <vt:vector size="68" baseType="lpstr">
      <vt:lpstr>CMMI10</vt:lpstr>
      <vt:lpstr>Arial</vt:lpstr>
      <vt:lpstr>CMR10</vt:lpstr>
      <vt:lpstr>CMMI10</vt:lpstr>
      <vt:lpstr>Calibri</vt:lpstr>
      <vt:lpstr>CMR10</vt:lpstr>
      <vt:lpstr>CMMI7</vt:lpstr>
      <vt:lpstr>CMSY7</vt:lpstr>
      <vt:lpstr>CMR7</vt:lpstr>
      <vt:lpstr>Wingdings</vt:lpstr>
      <vt:lpstr>CMSY10ORIG</vt:lpstr>
      <vt:lpstr>Tahoma</vt:lpstr>
      <vt:lpstr>dags</vt:lpstr>
      <vt:lpstr>dan-berkeley-nlp-v1</vt:lpstr>
      <vt:lpstr>Bitmap Image</vt:lpstr>
      <vt:lpstr>Announcements</vt:lpstr>
      <vt:lpstr>CS 188: Artificial Intelligence </vt:lpstr>
      <vt:lpstr>Computer Vision</vt:lpstr>
      <vt:lpstr>Object Detection</vt:lpstr>
      <vt:lpstr>Object Detection Approach 1: HOG + SVM</vt:lpstr>
      <vt:lpstr>Features and Generalization</vt:lpstr>
      <vt:lpstr>Features and Generalization</vt:lpstr>
      <vt:lpstr>Training</vt:lpstr>
      <vt:lpstr>State-of-the-art Results</vt:lpstr>
      <vt:lpstr>State-of-the-art Results</vt:lpstr>
      <vt:lpstr>Object Detection Approach 2: Deep Learning</vt:lpstr>
      <vt:lpstr>How Many Computers to Identify a Cat? </vt:lpstr>
      <vt:lpstr>Perceptron</vt:lpstr>
      <vt:lpstr>Two-Layer Neural Network</vt:lpstr>
      <vt:lpstr>N-Layer Neural Network</vt:lpstr>
      <vt:lpstr>Hill Climbing</vt:lpstr>
      <vt:lpstr>Auto-Encoder (Crude Idea Sketch)</vt:lpstr>
      <vt:lpstr>Training Procedure: Stacked Auto-Encoder</vt:lpstr>
      <vt:lpstr>Final Result: Trained Neural Network</vt:lpstr>
      <vt:lpstr>Final Result: Trained Neural Network</vt:lpstr>
      <vt:lpstr>Shapes, Paint, and Light from an Image</vt:lpstr>
      <vt:lpstr>Depth, Paint, and Light from an Image</vt:lpstr>
      <vt:lpstr>Depth, Paint, and Light from an Image</vt:lpstr>
      <vt:lpstr>Inference in Action</vt:lpstr>
      <vt:lpstr>Example Results</vt:lpstr>
      <vt:lpstr>Example Results</vt:lpstr>
      <vt:lpstr>Example Results: Graphics</vt:lpstr>
      <vt:lpstr>Robotics</vt:lpstr>
      <vt:lpstr>Robotic Helicopters</vt:lpstr>
      <vt:lpstr>Autonomous Helicopter Flight</vt:lpstr>
      <vt:lpstr>Autonomous Helicopter Setup</vt:lpstr>
      <vt:lpstr>HMM for Tracking the Helicopter</vt:lpstr>
      <vt:lpstr>Helicopter MDP</vt:lpstr>
      <vt:lpstr>Problem: What’s the Reward?</vt:lpstr>
      <vt:lpstr>Problem: What’s the Reward?</vt:lpstr>
      <vt:lpstr>Helicopter Apprenticeship?</vt:lpstr>
      <vt:lpstr>Demonstrations</vt:lpstr>
      <vt:lpstr>Probabilistic Alignment using a Bayes’ Net</vt:lpstr>
      <vt:lpstr>Learning a Trajectory</vt:lpstr>
      <vt:lpstr>Probabilistic Alignment using a Bayes’ Net</vt:lpstr>
      <vt:lpstr>Aligned Demonstrations</vt:lpstr>
      <vt:lpstr>Alignment of Samples</vt:lpstr>
      <vt:lpstr>Final Behavior</vt:lpstr>
      <vt:lpstr>Legged Locomotion</vt:lpstr>
      <vt:lpstr>Quadruped</vt:lpstr>
      <vt:lpstr>Experimental setup</vt:lpstr>
      <vt:lpstr>Apprenticeship Learning</vt:lpstr>
      <vt:lpstr>Apprenticeship Learning</vt:lpstr>
      <vt:lpstr>Personal Robotics</vt:lpstr>
      <vt:lpstr>PR2 (autonomous)</vt:lpstr>
      <vt:lpstr>Darpa Robotics Challenge</vt:lpstr>
      <vt:lpstr>Petman</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Thanh Doan</cp:lastModifiedBy>
  <cp:revision>3583</cp:revision>
  <cp:lastPrinted>2013-12-03T08:22:20Z</cp:lastPrinted>
  <dcterms:created xsi:type="dcterms:W3CDTF">2004-08-27T04:16:05Z</dcterms:created>
  <dcterms:modified xsi:type="dcterms:W3CDTF">2020-07-27T02:13:26Z</dcterms:modified>
</cp:coreProperties>
</file>